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embeddedFontLs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8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1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1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94" y="383977"/>
            <a:ext cx="6863953" cy="5774382"/>
          </a:xfrm>
          <a:prstGeom prst="rect">
            <a:avLst/>
          </a:prstGeom>
        </p:spPr>
      </p:pic>
      <p:pic>
        <p:nvPicPr>
          <p:cNvPr id="4" name="SK-1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996" y="383977"/>
            <a:ext cx="4449961" cy="5774382"/>
          </a:xfrm>
          <a:prstGeom prst="rect">
            <a:avLst/>
          </a:prstGeom>
        </p:spPr>
      </p:pic>
      <p:pic>
        <p:nvPicPr>
          <p:cNvPr id="5" name="SK-1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61" y="3830836"/>
            <a:ext cx="792361" cy="19050"/>
          </a:xfrm>
          <a:prstGeom prst="rect">
            <a:avLst/>
          </a:prstGeom>
        </p:spPr>
      </p:pic>
      <p:pic>
        <p:nvPicPr>
          <p:cNvPr id="6" name="SK-1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42905"/>
            <a:ext cx="6973788" cy="28575"/>
          </a:xfrm>
          <a:prstGeom prst="rect">
            <a:avLst/>
          </a:prstGeom>
        </p:spPr>
      </p:pic>
      <p:pic>
        <p:nvPicPr>
          <p:cNvPr id="7" name="SK-1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789390"/>
            <a:ext cx="12192000" cy="68461"/>
          </a:xfrm>
          <a:prstGeom prst="rect">
            <a:avLst/>
          </a:prstGeom>
        </p:spPr>
      </p:pic>
      <p:pic>
        <p:nvPicPr>
          <p:cNvPr id="8" name="SK-1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557" y="1021705"/>
            <a:ext cx="3828157" cy="4759375"/>
          </a:xfrm>
          <a:prstGeom prst="rect">
            <a:avLst/>
          </a:prstGeom>
        </p:spPr>
      </p:pic>
      <p:sp>
        <p:nvSpPr>
          <p:cNvPr id="9" name="SK-1-text-8"/>
          <p:cNvSpPr/>
          <p:nvPr/>
        </p:nvSpPr>
        <p:spPr>
          <a:xfrm>
            <a:off x="743694" y="767953"/>
            <a:ext cx="11448306" cy="2125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75" b="1" dirty="0">
                <a:solidFill>
                  <a:srgbClr val="C296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VOCES POR LA DEMOCRACIA LOCAL • IEE PUEBLA 2026</a:t>
            </a:r>
            <a:endParaRPr lang="en-US" sz="1575" dirty="0"/>
          </a:p>
        </p:txBody>
      </p:sp>
      <p:sp>
        <p:nvSpPr>
          <p:cNvPr id="10" name="SK-1-text-9"/>
          <p:cNvSpPr/>
          <p:nvPr/>
        </p:nvSpPr>
        <p:spPr>
          <a:xfrm>
            <a:off x="755898" y="1446907"/>
            <a:ext cx="5973961" cy="23385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4571"/>
              </a:lnSpc>
              <a:buNone/>
            </a:pPr>
            <a:r>
              <a:rPr lang="en-US" sz="39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Innecesario Dilema</a:t>
            </a:r>
            <a:endParaRPr lang="en-US" sz="3975" dirty="0"/>
          </a:p>
          <a:p>
            <a:pPr marL="0" indent="0" algn="l">
              <a:lnSpc>
                <a:spcPts val="4571"/>
              </a:lnSpc>
              <a:buNone/>
            </a:pPr>
            <a:r>
              <a:rPr lang="en-US" sz="39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la Revocación de</a:t>
            </a:r>
            <a:endParaRPr lang="en-US" sz="3975" dirty="0"/>
          </a:p>
          <a:p>
            <a:pPr marL="0" indent="0" algn="l">
              <a:lnSpc>
                <a:spcPts val="4571"/>
              </a:lnSpc>
              <a:buNone/>
            </a:pPr>
            <a:r>
              <a:rPr lang="en-US" sz="39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Mandato Presidencial</a:t>
            </a:r>
            <a:endParaRPr lang="en-US" sz="3975" dirty="0"/>
          </a:p>
          <a:p>
            <a:pPr marL="0" indent="0" algn="l">
              <a:lnSpc>
                <a:spcPts val="4571"/>
              </a:lnSpc>
              <a:buNone/>
            </a:pPr>
            <a:r>
              <a:rPr lang="en-US" sz="39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 México</a:t>
            </a:r>
            <a:endParaRPr lang="en-US" sz="3975" dirty="0"/>
          </a:p>
        </p:txBody>
      </p:sp>
      <p:sp>
        <p:nvSpPr>
          <p:cNvPr id="12" name="SK-1-text-11"/>
          <p:cNvSpPr/>
          <p:nvPr/>
        </p:nvSpPr>
        <p:spPr>
          <a:xfrm>
            <a:off x="792361" y="5661124"/>
            <a:ext cx="6391275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99999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José Luis Mendoza Tablero              </a:t>
            </a:r>
            <a:r>
              <a:rPr lang="en-US" sz="1650" dirty="0" err="1">
                <a:solidFill>
                  <a:srgbClr val="99999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joseluis@tablero.social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10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10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344"/>
            <a:ext cx="12192000" cy="850255"/>
          </a:xfrm>
          <a:prstGeom prst="rect">
            <a:avLst/>
          </a:prstGeom>
        </p:spPr>
      </p:pic>
      <p:pic>
        <p:nvPicPr>
          <p:cNvPr id="4" name="SK-10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75" y="1412677"/>
            <a:ext cx="1975098" cy="171450"/>
          </a:xfrm>
          <a:prstGeom prst="rect">
            <a:avLst/>
          </a:prstGeom>
        </p:spPr>
      </p:pic>
      <p:pic>
        <p:nvPicPr>
          <p:cNvPr id="5" name="SK-10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75" y="1920180"/>
            <a:ext cx="10826353" cy="2400300"/>
          </a:xfrm>
          <a:prstGeom prst="rect">
            <a:avLst/>
          </a:prstGeom>
        </p:spPr>
      </p:pic>
      <p:pic>
        <p:nvPicPr>
          <p:cNvPr id="6" name="SK-10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50" y="2551063"/>
            <a:ext cx="38100" cy="1522363"/>
          </a:xfrm>
          <a:prstGeom prst="rect">
            <a:avLst/>
          </a:prstGeom>
        </p:spPr>
      </p:pic>
      <p:pic>
        <p:nvPicPr>
          <p:cNvPr id="7" name="SK-10-img-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511" y="2551063"/>
            <a:ext cx="38100" cy="1522363"/>
          </a:xfrm>
          <a:prstGeom prst="rect">
            <a:avLst/>
          </a:prstGeom>
        </p:spPr>
      </p:pic>
      <p:pic>
        <p:nvPicPr>
          <p:cNvPr id="8" name="SK-10-img-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1915" y="2551063"/>
            <a:ext cx="38100" cy="1522363"/>
          </a:xfrm>
          <a:prstGeom prst="rect">
            <a:avLst/>
          </a:prstGeom>
        </p:spPr>
      </p:pic>
      <p:pic>
        <p:nvPicPr>
          <p:cNvPr id="9" name="SK-10-img-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7319" y="2551063"/>
            <a:ext cx="38100" cy="1522363"/>
          </a:xfrm>
          <a:prstGeom prst="rect">
            <a:avLst/>
          </a:prstGeom>
        </p:spPr>
      </p:pic>
      <p:pic>
        <p:nvPicPr>
          <p:cNvPr id="10" name="SK-10-img-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50" y="4903440"/>
            <a:ext cx="38100" cy="1165771"/>
          </a:xfrm>
          <a:prstGeom prst="rect">
            <a:avLst/>
          </a:prstGeom>
        </p:spPr>
      </p:pic>
      <p:pic>
        <p:nvPicPr>
          <p:cNvPr id="11" name="SK-10-img-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4044" y="4903440"/>
            <a:ext cx="19050" cy="1165771"/>
          </a:xfrm>
          <a:prstGeom prst="rect">
            <a:avLst/>
          </a:prstGeom>
        </p:spPr>
      </p:pic>
      <p:pic>
        <p:nvPicPr>
          <p:cNvPr id="12" name="SK-10-img-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3182" y="4903440"/>
            <a:ext cx="57150" cy="1165771"/>
          </a:xfrm>
          <a:prstGeom prst="rect">
            <a:avLst/>
          </a:prstGeom>
        </p:spPr>
      </p:pic>
      <p:pic>
        <p:nvPicPr>
          <p:cNvPr id="13" name="SK-10-img-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09929"/>
            <a:ext cx="12192000" cy="47923"/>
          </a:xfrm>
          <a:prstGeom prst="rect">
            <a:avLst/>
          </a:prstGeom>
        </p:spPr>
      </p:pic>
      <p:pic>
        <p:nvPicPr>
          <p:cNvPr id="14" name="SK-10-img-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8400" y="4752529"/>
            <a:ext cx="1524000" cy="1337221"/>
          </a:xfrm>
          <a:prstGeom prst="rect">
            <a:avLst/>
          </a:prstGeom>
        </p:spPr>
      </p:pic>
      <p:sp>
        <p:nvSpPr>
          <p:cNvPr id="15" name="SK-10-text-14"/>
          <p:cNvSpPr/>
          <p:nvPr/>
        </p:nvSpPr>
        <p:spPr>
          <a:xfrm>
            <a:off x="646063" y="342900"/>
            <a:ext cx="4929188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725" b="1" dirty="0">
                <a:solidFill>
                  <a:srgbClr val="7575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SLIDE 10 · CIERRE</a:t>
            </a:r>
            <a:endParaRPr lang="en-US" sz="1725" dirty="0"/>
          </a:p>
        </p:txBody>
      </p:sp>
      <p:sp>
        <p:nvSpPr>
          <p:cNvPr id="16" name="SK-10-text-15"/>
          <p:cNvSpPr/>
          <p:nvPr/>
        </p:nvSpPr>
        <p:spPr>
          <a:xfrm>
            <a:off x="658267" y="795486"/>
            <a:ext cx="11533733" cy="5554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4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Conclusiones y Recomendaciones</a:t>
            </a:r>
            <a:endParaRPr lang="en-US" sz="4050" dirty="0"/>
          </a:p>
        </p:txBody>
      </p:sp>
      <p:sp>
        <p:nvSpPr>
          <p:cNvPr id="17" name="SK-10-text-16"/>
          <p:cNvSpPr/>
          <p:nvPr/>
        </p:nvSpPr>
        <p:spPr>
          <a:xfrm>
            <a:off x="853380" y="2098477"/>
            <a:ext cx="4257675" cy="3085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Conclusiones</a:t>
            </a:r>
            <a:endParaRPr lang="en-US" sz="2250" dirty="0"/>
          </a:p>
        </p:txBody>
      </p:sp>
      <p:sp>
        <p:nvSpPr>
          <p:cNvPr id="18" name="SK-10-text-17"/>
          <p:cNvSpPr/>
          <p:nvPr/>
        </p:nvSpPr>
        <p:spPr>
          <a:xfrm>
            <a:off x="1036290" y="2571750"/>
            <a:ext cx="1114425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C082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01</a:t>
            </a:r>
            <a:endParaRPr lang="en-US" sz="1950" dirty="0"/>
          </a:p>
        </p:txBody>
      </p:sp>
      <p:sp>
        <p:nvSpPr>
          <p:cNvPr id="19" name="SK-10-text-18"/>
          <p:cNvSpPr/>
          <p:nvPr/>
        </p:nvSpPr>
        <p:spPr>
          <a:xfrm>
            <a:off x="1048494" y="2900809"/>
            <a:ext cx="3689985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Falso dilema</a:t>
            </a:r>
            <a:endParaRPr lang="en-US" sz="1950" dirty="0"/>
          </a:p>
        </p:txBody>
      </p:sp>
      <p:sp>
        <p:nvSpPr>
          <p:cNvPr id="20" name="SK-10-text-19"/>
          <p:cNvSpPr/>
          <p:nvPr/>
        </p:nvSpPr>
        <p:spPr>
          <a:xfrm>
            <a:off x="1036290" y="3223171"/>
            <a:ext cx="2255490" cy="85025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debate técnico sobre la RM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distrae de los problemas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estructurales reales del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sistema.</a:t>
            </a:r>
            <a:endParaRPr lang="en-US" sz="1350" dirty="0"/>
          </a:p>
        </p:txBody>
      </p:sp>
      <p:sp>
        <p:nvSpPr>
          <p:cNvPr id="21" name="SK-10-text-20"/>
          <p:cNvSpPr/>
          <p:nvPr/>
        </p:nvSpPr>
        <p:spPr>
          <a:xfrm>
            <a:off x="3694063" y="2578596"/>
            <a:ext cx="111442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C082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02</a:t>
            </a:r>
            <a:endParaRPr lang="en-US" sz="1950" dirty="0"/>
          </a:p>
        </p:txBody>
      </p:sp>
      <p:sp>
        <p:nvSpPr>
          <p:cNvPr id="22" name="SK-10-text-21"/>
          <p:cNvSpPr/>
          <p:nvPr/>
        </p:nvSpPr>
        <p:spPr>
          <a:xfrm>
            <a:off x="3694063" y="2900809"/>
            <a:ext cx="5473065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Resultados mínimos</a:t>
            </a:r>
            <a:endParaRPr lang="en-US" sz="1950" dirty="0"/>
          </a:p>
        </p:txBody>
      </p:sp>
      <p:sp>
        <p:nvSpPr>
          <p:cNvPr id="23" name="SK-10-text-22"/>
          <p:cNvSpPr/>
          <p:nvPr/>
        </p:nvSpPr>
        <p:spPr>
          <a:xfrm>
            <a:off x="3681859" y="3236863"/>
            <a:ext cx="2096988" cy="84340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todos los casos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comparados, la RM ha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ratificado al gobernante sin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resolver crisis políticas.</a:t>
            </a:r>
            <a:endParaRPr lang="en-US" sz="1350" dirty="0"/>
          </a:p>
        </p:txBody>
      </p:sp>
      <p:sp>
        <p:nvSpPr>
          <p:cNvPr id="24" name="SK-10-text-23"/>
          <p:cNvSpPr/>
          <p:nvPr/>
        </p:nvSpPr>
        <p:spPr>
          <a:xfrm>
            <a:off x="6376392" y="2578596"/>
            <a:ext cx="111442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C082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03</a:t>
            </a:r>
            <a:endParaRPr lang="en-US" sz="1950" dirty="0"/>
          </a:p>
        </p:txBody>
      </p:sp>
      <p:sp>
        <p:nvSpPr>
          <p:cNvPr id="25" name="SK-10-text-24"/>
          <p:cNvSpPr/>
          <p:nvPr/>
        </p:nvSpPr>
        <p:spPr>
          <a:xfrm>
            <a:off x="6376392" y="2900809"/>
            <a:ext cx="5815608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Inestabilidad latente</a:t>
            </a:r>
            <a:endParaRPr lang="en-US" sz="1950" dirty="0"/>
          </a:p>
        </p:txBody>
      </p:sp>
      <p:sp>
        <p:nvSpPr>
          <p:cNvPr id="26" name="SK-10-text-25"/>
          <p:cNvSpPr/>
          <p:nvPr/>
        </p:nvSpPr>
        <p:spPr>
          <a:xfrm>
            <a:off x="6364188" y="3223171"/>
            <a:ext cx="2316361" cy="87778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sustitución presidencial sin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 vicepresidente genera un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vacío institucional de alto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riesgo.</a:t>
            </a:r>
            <a:endParaRPr lang="en-US" sz="1350" dirty="0"/>
          </a:p>
        </p:txBody>
      </p:sp>
      <p:sp>
        <p:nvSpPr>
          <p:cNvPr id="27" name="SK-10-text-26"/>
          <p:cNvSpPr/>
          <p:nvPr/>
        </p:nvSpPr>
        <p:spPr>
          <a:xfrm>
            <a:off x="9070777" y="2578596"/>
            <a:ext cx="111442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C082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04</a:t>
            </a:r>
            <a:endParaRPr lang="en-US" sz="1950" dirty="0"/>
          </a:p>
        </p:txBody>
      </p:sp>
      <p:sp>
        <p:nvSpPr>
          <p:cNvPr id="28" name="SK-10-text-27"/>
          <p:cNvSpPr/>
          <p:nvPr/>
        </p:nvSpPr>
        <p:spPr>
          <a:xfrm>
            <a:off x="9070777" y="2880271"/>
            <a:ext cx="3121223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Ámbito subnacional</a:t>
            </a:r>
            <a:endParaRPr lang="en-US" sz="1950" dirty="0"/>
          </a:p>
        </p:txBody>
      </p:sp>
      <p:sp>
        <p:nvSpPr>
          <p:cNvPr id="29" name="SK-10-text-28"/>
          <p:cNvSpPr/>
          <p:nvPr/>
        </p:nvSpPr>
        <p:spPr>
          <a:xfrm>
            <a:off x="9058573" y="3223171"/>
            <a:ext cx="2255490" cy="6514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RM es más viable y menos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riesgosa aplicada a cargos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1F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locales y estatales.</a:t>
            </a:r>
            <a:endParaRPr lang="en-US" sz="1350" dirty="0"/>
          </a:p>
        </p:txBody>
      </p:sp>
      <p:sp>
        <p:nvSpPr>
          <p:cNvPr id="30" name="SK-10-text-29"/>
          <p:cNvSpPr/>
          <p:nvPr/>
        </p:nvSpPr>
        <p:spPr>
          <a:xfrm>
            <a:off x="1036290" y="4917132"/>
            <a:ext cx="4878705" cy="2674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Reforma de Fondo</a:t>
            </a:r>
            <a:endParaRPr lang="en-US" sz="1950" dirty="0"/>
          </a:p>
        </p:txBody>
      </p:sp>
      <p:sp>
        <p:nvSpPr>
          <p:cNvPr id="31" name="SK-10-text-30"/>
          <p:cNvSpPr/>
          <p:nvPr/>
        </p:nvSpPr>
        <p:spPr>
          <a:xfrm>
            <a:off x="1024086" y="5273725"/>
            <a:ext cx="4340275" cy="78179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Reducir el periodo presidencial a 4 años con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posibilidad de reelección — la forma más natural</a:t>
            </a:r>
            <a:endParaRPr lang="en-US" sz="1350" dirty="0"/>
          </a:p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 legítima de ratificación o revocación ciudadana.</a:t>
            </a:r>
            <a:endParaRPr lang="en-US" sz="1350" dirty="0"/>
          </a:p>
        </p:txBody>
      </p:sp>
      <p:sp>
        <p:nvSpPr>
          <p:cNvPr id="32" name="SK-10-text-31"/>
          <p:cNvSpPr/>
          <p:nvPr/>
        </p:nvSpPr>
        <p:spPr>
          <a:xfrm>
            <a:off x="6071592" y="4917132"/>
            <a:ext cx="5175885" cy="29482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Pregunta Esencial</a:t>
            </a:r>
            <a:endParaRPr lang="en-US" sz="1950" dirty="0"/>
          </a:p>
        </p:txBody>
      </p:sp>
      <p:sp>
        <p:nvSpPr>
          <p:cNvPr id="33" name="SK-10-text-32"/>
          <p:cNvSpPr/>
          <p:nvPr/>
        </p:nvSpPr>
        <p:spPr>
          <a:xfrm>
            <a:off x="6059388" y="5273725"/>
            <a:ext cx="3681859" cy="78179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¿Qué mejor mecanismo de revocación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ratificación que una elección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presidencial bien estructurada?</a:t>
            </a:r>
            <a:endParaRPr lang="en-US" sz="1650" dirty="0"/>
          </a:p>
        </p:txBody>
      </p:sp>
      <p:sp>
        <p:nvSpPr>
          <p:cNvPr id="34" name="SK-10-text-33"/>
          <p:cNvSpPr/>
          <p:nvPr/>
        </p:nvSpPr>
        <p:spPr>
          <a:xfrm>
            <a:off x="694879" y="6521946"/>
            <a:ext cx="11497121" cy="2125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2424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José Luis Mendoza Tablero · Voces por la Democracia Local · IEE Puebla 2026</a:t>
            </a:r>
            <a:endParaRPr lang="en-US" sz="1500" dirty="0"/>
          </a:p>
        </p:txBody>
      </p:sp>
      <p:sp>
        <p:nvSpPr>
          <p:cNvPr id="35" name="SK-10-text-34"/>
          <p:cNvSpPr/>
          <p:nvPr/>
        </p:nvSpPr>
        <p:spPr>
          <a:xfrm>
            <a:off x="11521380" y="6535638"/>
            <a:ext cx="670620" cy="17829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2424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2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2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82" y="635050"/>
            <a:ext cx="10777686" cy="19050"/>
          </a:xfrm>
          <a:prstGeom prst="rect">
            <a:avLst/>
          </a:prstGeom>
        </p:spPr>
      </p:pic>
      <p:pic>
        <p:nvPicPr>
          <p:cNvPr id="4" name="SK-2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8865"/>
            <a:ext cx="182761" cy="589657"/>
          </a:xfrm>
          <a:prstGeom prst="rect">
            <a:avLst/>
          </a:prstGeom>
        </p:spPr>
      </p:pic>
      <p:pic>
        <p:nvPicPr>
          <p:cNvPr id="5" name="SK-2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82" y="2106811"/>
            <a:ext cx="1304479" cy="38100"/>
          </a:xfrm>
          <a:prstGeom prst="rect">
            <a:avLst/>
          </a:prstGeom>
        </p:spPr>
      </p:pic>
      <p:pic>
        <p:nvPicPr>
          <p:cNvPr id="6" name="SK-2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82" y="2523679"/>
            <a:ext cx="5388769" cy="3408313"/>
          </a:xfrm>
          <a:prstGeom prst="rect">
            <a:avLst/>
          </a:prstGeom>
        </p:spPr>
      </p:pic>
      <p:pic>
        <p:nvPicPr>
          <p:cNvPr id="7" name="SK-2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079" y="3575000"/>
            <a:ext cx="4632871" cy="9525"/>
          </a:xfrm>
          <a:prstGeom prst="rect">
            <a:avLst/>
          </a:prstGeom>
        </p:spPr>
      </p:pic>
      <p:pic>
        <p:nvPicPr>
          <p:cNvPr id="8" name="SK-2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6079" y="4713536"/>
            <a:ext cx="4632871" cy="9525"/>
          </a:xfrm>
          <a:prstGeom prst="rect">
            <a:avLst/>
          </a:prstGeom>
        </p:spPr>
      </p:pic>
      <p:pic>
        <p:nvPicPr>
          <p:cNvPr id="9" name="SK-2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741319"/>
            <a:ext cx="12192000" cy="116532"/>
          </a:xfrm>
          <a:prstGeom prst="rect">
            <a:avLst/>
          </a:prstGeom>
        </p:spPr>
      </p:pic>
      <p:pic>
        <p:nvPicPr>
          <p:cNvPr id="10" name="SK-2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8165" y="5225653"/>
            <a:ext cx="1377553" cy="987475"/>
          </a:xfrm>
          <a:prstGeom prst="rect">
            <a:avLst/>
          </a:prstGeom>
        </p:spPr>
      </p:pic>
      <p:sp>
        <p:nvSpPr>
          <p:cNvPr id="11" name="SK-2-text-10"/>
          <p:cNvSpPr/>
          <p:nvPr/>
        </p:nvSpPr>
        <p:spPr>
          <a:xfrm>
            <a:off x="682675" y="329059"/>
            <a:ext cx="5505450" cy="20568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PÁGINA 2 · INTRODUCCIÓN</a:t>
            </a:r>
            <a:endParaRPr lang="en-US" sz="1500" dirty="0"/>
          </a:p>
        </p:txBody>
      </p:sp>
      <p:sp>
        <p:nvSpPr>
          <p:cNvPr id="12" name="SK-2-text-11"/>
          <p:cNvSpPr/>
          <p:nvPr/>
        </p:nvSpPr>
        <p:spPr>
          <a:xfrm>
            <a:off x="658267" y="857250"/>
            <a:ext cx="4998690" cy="111784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4290"/>
              </a:lnSpc>
              <a:buNone/>
            </a:pPr>
            <a:r>
              <a:rPr lang="en-US" sz="3900" b="1" dirty="0">
                <a:solidFill>
                  <a:srgbClr val="001F3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Introducción y</a:t>
            </a:r>
            <a:endParaRPr lang="en-US" sz="3900" dirty="0"/>
          </a:p>
          <a:p>
            <a:pPr marL="0" indent="0" algn="l">
              <a:lnSpc>
                <a:spcPts val="4290"/>
              </a:lnSpc>
              <a:buNone/>
            </a:pPr>
            <a:r>
              <a:rPr lang="en-US" sz="3900" b="1" dirty="0">
                <a:solidFill>
                  <a:srgbClr val="001F3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Argumento Central</a:t>
            </a:r>
            <a:endParaRPr lang="en-US" sz="3900" dirty="0"/>
          </a:p>
        </p:txBody>
      </p:sp>
      <p:sp>
        <p:nvSpPr>
          <p:cNvPr id="13" name="SK-2-text-12"/>
          <p:cNvSpPr/>
          <p:nvPr/>
        </p:nvSpPr>
        <p:spPr>
          <a:xfrm>
            <a:off x="975271" y="2825353"/>
            <a:ext cx="4742557" cy="18996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145"/>
              </a:lnSpc>
              <a:buNone/>
            </a:pP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 América Latina, los mecanismos de</a:t>
            </a:r>
            <a:endParaRPr lang="en-US" sz="1650" dirty="0"/>
          </a:p>
          <a:p>
            <a:pPr marL="0" indent="0" algn="l">
              <a:lnSpc>
                <a:spcPts val="2145"/>
              </a:lnSpc>
              <a:buNone/>
            </a:pP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democracia directa han surgido para</a:t>
            </a:r>
            <a:endParaRPr lang="en-US" sz="1650" dirty="0"/>
          </a:p>
          <a:p>
            <a:pPr marL="0" indent="0" algn="l">
              <a:lnSpc>
                <a:spcPts val="2145"/>
              </a:lnSpc>
              <a:buNone/>
            </a:pP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compensar el desgaste de la representación</a:t>
            </a:r>
            <a:endParaRPr lang="en-US" sz="1650" dirty="0"/>
          </a:p>
          <a:p>
            <a:pPr marL="0" indent="0" algn="l">
              <a:lnSpc>
                <a:spcPts val="2145"/>
              </a:lnSpc>
              <a:buNone/>
            </a:pP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política. México cuenta con procesos</a:t>
            </a:r>
            <a:endParaRPr lang="en-US" sz="1650" dirty="0"/>
          </a:p>
          <a:p>
            <a:pPr marL="0" indent="0" algn="l">
              <a:lnSpc>
                <a:spcPts val="2145"/>
              </a:lnSpc>
              <a:buNone/>
            </a:pP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electorales confiables, </a:t>
            </a:r>
            <a:r>
              <a:rPr lang="en-US" sz="1650" dirty="0" err="1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pero</a:t>
            </a: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650" dirty="0" err="1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enfrenta</a:t>
            </a: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650" dirty="0" err="1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una</a:t>
            </a:r>
            <a:endParaRPr lang="en-US" sz="1650" dirty="0"/>
          </a:p>
          <a:p>
            <a:pPr marL="0" indent="0" algn="l">
              <a:lnSpc>
                <a:spcPts val="2145"/>
              </a:lnSpc>
              <a:buNone/>
            </a:pPr>
            <a:r>
              <a:rPr lang="en-US" sz="1650" dirty="0" err="1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desconfianza</a:t>
            </a: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650" dirty="0" err="1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ciudadana</a:t>
            </a: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650" dirty="0" err="1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generalizada</a:t>
            </a:r>
            <a:r>
              <a:rPr lang="en-US" sz="165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650" dirty="0"/>
          </a:p>
        </p:txBody>
      </p:sp>
      <p:sp>
        <p:nvSpPr>
          <p:cNvPr id="14" name="SK-2-text-13"/>
          <p:cNvSpPr/>
          <p:nvPr/>
        </p:nvSpPr>
        <p:spPr>
          <a:xfrm>
            <a:off x="975271" y="4972050"/>
            <a:ext cx="4157365" cy="63772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340"/>
              </a:lnSpc>
              <a:buNone/>
            </a:pPr>
            <a:r>
              <a:rPr lang="en-US" sz="1950" b="1" dirty="0">
                <a:solidFill>
                  <a:srgbClr val="A6613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¿Es la revocación de mandato la</a:t>
            </a:r>
            <a:endParaRPr lang="en-US" sz="1950" dirty="0"/>
          </a:p>
          <a:p>
            <a:pPr marL="0" indent="0" algn="l">
              <a:lnSpc>
                <a:spcPts val="2340"/>
              </a:lnSpc>
              <a:buNone/>
            </a:pPr>
            <a:r>
              <a:rPr lang="en-US" sz="1950" b="1" dirty="0">
                <a:solidFill>
                  <a:srgbClr val="A6613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respuesta adecuada?</a:t>
            </a:r>
            <a:endParaRPr lang="en-US" sz="1950" dirty="0"/>
          </a:p>
        </p:txBody>
      </p:sp>
      <p:sp>
        <p:nvSpPr>
          <p:cNvPr id="15" name="SK-2-text-14"/>
          <p:cNvSpPr/>
          <p:nvPr/>
        </p:nvSpPr>
        <p:spPr>
          <a:xfrm>
            <a:off x="6486079" y="2743200"/>
            <a:ext cx="3889177" cy="5896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 Incompatibilidad con el</a:t>
            </a:r>
            <a:endParaRPr lang="en-US" sz="2100" dirty="0"/>
          </a:p>
          <a:p>
            <a:pPr marL="0" indent="0" algn="l">
              <a:lnSpc>
                <a:spcPts val="231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régimen presidencial</a:t>
            </a:r>
            <a:endParaRPr lang="en-US" sz="2100" dirty="0"/>
          </a:p>
        </p:txBody>
      </p:sp>
      <p:sp>
        <p:nvSpPr>
          <p:cNvPr id="16" name="SK-2-text-15"/>
          <p:cNvSpPr/>
          <p:nvPr/>
        </p:nvSpPr>
        <p:spPr>
          <a:xfrm>
            <a:off x="6449467" y="3861048"/>
            <a:ext cx="4157365" cy="6103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 Lógica del periodo</a:t>
            </a:r>
            <a:endParaRPr lang="en-US" sz="2100" dirty="0"/>
          </a:p>
          <a:p>
            <a:pPr marL="0" indent="0" algn="l">
              <a:lnSpc>
                <a:spcPts val="231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presidencial y estabilidad</a:t>
            </a:r>
            <a:endParaRPr lang="en-US" sz="2100" dirty="0"/>
          </a:p>
        </p:txBody>
      </p:sp>
      <p:sp>
        <p:nvSpPr>
          <p:cNvPr id="17" name="SK-2-text-16"/>
          <p:cNvSpPr/>
          <p:nvPr/>
        </p:nvSpPr>
        <p:spPr>
          <a:xfrm>
            <a:off x="6449467" y="4978896"/>
            <a:ext cx="4023271" cy="57596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 Opciones para el control</a:t>
            </a:r>
            <a:endParaRPr lang="en-US" sz="2100" dirty="0"/>
          </a:p>
          <a:p>
            <a:pPr marL="0" indent="0" algn="l">
              <a:lnSpc>
                <a:spcPts val="231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ciudadano efectivo</a:t>
            </a:r>
            <a:endParaRPr lang="en-US" sz="2100" dirty="0"/>
          </a:p>
        </p:txBody>
      </p:sp>
      <p:sp>
        <p:nvSpPr>
          <p:cNvPr id="18" name="SK-2-text-17"/>
          <p:cNvSpPr/>
          <p:nvPr/>
        </p:nvSpPr>
        <p:spPr>
          <a:xfrm>
            <a:off x="11265396" y="6350496"/>
            <a:ext cx="900113" cy="17145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75" dirty="0">
                <a:solidFill>
                  <a:srgbClr val="88888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3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3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367"/>
            <a:ext cx="621655" cy="219373"/>
          </a:xfrm>
          <a:prstGeom prst="rect">
            <a:avLst/>
          </a:prstGeom>
        </p:spPr>
      </p:pic>
      <p:pic>
        <p:nvPicPr>
          <p:cNvPr id="4" name="SK-3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8204"/>
            <a:ext cx="12192000" cy="19050"/>
          </a:xfrm>
          <a:prstGeom prst="rect">
            <a:avLst/>
          </a:prstGeom>
        </p:spPr>
      </p:pic>
      <p:pic>
        <p:nvPicPr>
          <p:cNvPr id="5" name="SK-3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65" y="1378446"/>
            <a:ext cx="2157859" cy="82153"/>
          </a:xfrm>
          <a:prstGeom prst="rect">
            <a:avLst/>
          </a:prstGeom>
        </p:spPr>
      </p:pic>
      <p:pic>
        <p:nvPicPr>
          <p:cNvPr id="6" name="SK-3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196" y="2132707"/>
            <a:ext cx="548580" cy="521196"/>
          </a:xfrm>
          <a:prstGeom prst="rect">
            <a:avLst/>
          </a:prstGeom>
        </p:spPr>
      </p:pic>
      <p:pic>
        <p:nvPicPr>
          <p:cNvPr id="7" name="SK-3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134" y="2509986"/>
            <a:ext cx="19050" cy="3662065"/>
          </a:xfrm>
          <a:prstGeom prst="rect">
            <a:avLst/>
          </a:prstGeom>
        </p:spPr>
      </p:pic>
      <p:pic>
        <p:nvPicPr>
          <p:cNvPr id="8" name="SK-3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682" y="5849838"/>
            <a:ext cx="2645569" cy="322213"/>
          </a:xfrm>
          <a:prstGeom prst="rect">
            <a:avLst/>
          </a:prstGeom>
        </p:spPr>
      </p:pic>
      <p:pic>
        <p:nvPicPr>
          <p:cNvPr id="9" name="SK-3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577" y="1049238"/>
            <a:ext cx="1292275" cy="5678388"/>
          </a:xfrm>
          <a:prstGeom prst="rect">
            <a:avLst/>
          </a:prstGeom>
        </p:spPr>
      </p:pic>
      <p:pic>
        <p:nvPicPr>
          <p:cNvPr id="10" name="SK-3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727627"/>
            <a:ext cx="12192000" cy="130225"/>
          </a:xfrm>
          <a:prstGeom prst="rect">
            <a:avLst/>
          </a:prstGeom>
        </p:spPr>
      </p:pic>
      <p:pic>
        <p:nvPicPr>
          <p:cNvPr id="11" name="SK-3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2863" y="2146548"/>
            <a:ext cx="1907679" cy="430411"/>
          </a:xfrm>
          <a:prstGeom prst="rect">
            <a:avLst/>
          </a:prstGeom>
        </p:spPr>
      </p:pic>
      <p:pic>
        <p:nvPicPr>
          <p:cNvPr id="12" name="SK-3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0542" y="2146548"/>
            <a:ext cx="2026890" cy="430411"/>
          </a:xfrm>
          <a:prstGeom prst="rect">
            <a:avLst/>
          </a:prstGeom>
        </p:spPr>
      </p:pic>
      <p:pic>
        <p:nvPicPr>
          <p:cNvPr id="13" name="SK-3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7432" y="2146548"/>
            <a:ext cx="2027188" cy="430411"/>
          </a:xfrm>
          <a:prstGeom prst="rect">
            <a:avLst/>
          </a:prstGeom>
        </p:spPr>
      </p:pic>
      <p:pic>
        <p:nvPicPr>
          <p:cNvPr id="14" name="SK-3-img-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22863" y="2576959"/>
            <a:ext cx="1907679" cy="568226"/>
          </a:xfrm>
          <a:prstGeom prst="rect">
            <a:avLst/>
          </a:prstGeom>
        </p:spPr>
      </p:pic>
      <p:pic>
        <p:nvPicPr>
          <p:cNvPr id="15" name="SK-3-img-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0542" y="2576959"/>
            <a:ext cx="2026890" cy="568226"/>
          </a:xfrm>
          <a:prstGeom prst="rect">
            <a:avLst/>
          </a:prstGeom>
        </p:spPr>
      </p:pic>
      <p:pic>
        <p:nvPicPr>
          <p:cNvPr id="16" name="SK-3-img-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57432" y="2576959"/>
            <a:ext cx="2027188" cy="568226"/>
          </a:xfrm>
          <a:prstGeom prst="rect">
            <a:avLst/>
          </a:prstGeom>
        </p:spPr>
      </p:pic>
      <p:pic>
        <p:nvPicPr>
          <p:cNvPr id="17" name="SK-3-img-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2863" y="3145185"/>
            <a:ext cx="1907679" cy="568226"/>
          </a:xfrm>
          <a:prstGeom prst="rect">
            <a:avLst/>
          </a:prstGeom>
        </p:spPr>
      </p:pic>
      <p:pic>
        <p:nvPicPr>
          <p:cNvPr id="18" name="SK-3-img-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0542" y="3145185"/>
            <a:ext cx="2026890" cy="568226"/>
          </a:xfrm>
          <a:prstGeom prst="rect">
            <a:avLst/>
          </a:prstGeom>
        </p:spPr>
      </p:pic>
      <p:pic>
        <p:nvPicPr>
          <p:cNvPr id="19" name="SK-3-img-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57432" y="3145185"/>
            <a:ext cx="2027188" cy="568226"/>
          </a:xfrm>
          <a:prstGeom prst="rect">
            <a:avLst/>
          </a:prstGeom>
        </p:spPr>
      </p:pic>
      <p:pic>
        <p:nvPicPr>
          <p:cNvPr id="20" name="SK-3-img-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22863" y="3713411"/>
            <a:ext cx="1907679" cy="568226"/>
          </a:xfrm>
          <a:prstGeom prst="rect">
            <a:avLst/>
          </a:prstGeom>
        </p:spPr>
      </p:pic>
      <p:pic>
        <p:nvPicPr>
          <p:cNvPr id="21" name="SK-3-img-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0542" y="3713411"/>
            <a:ext cx="2026890" cy="568226"/>
          </a:xfrm>
          <a:prstGeom prst="rect">
            <a:avLst/>
          </a:prstGeom>
        </p:spPr>
      </p:pic>
      <p:pic>
        <p:nvPicPr>
          <p:cNvPr id="22" name="SK-3-img-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57432" y="3713411"/>
            <a:ext cx="2027188" cy="568226"/>
          </a:xfrm>
          <a:prstGeom prst="rect">
            <a:avLst/>
          </a:prstGeom>
        </p:spPr>
      </p:pic>
      <p:pic>
        <p:nvPicPr>
          <p:cNvPr id="23" name="SK-3-img-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22863" y="4281636"/>
            <a:ext cx="1907679" cy="568226"/>
          </a:xfrm>
          <a:prstGeom prst="rect">
            <a:avLst/>
          </a:prstGeom>
        </p:spPr>
      </p:pic>
      <p:pic>
        <p:nvPicPr>
          <p:cNvPr id="24" name="SK-3-img-23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0542" y="4281636"/>
            <a:ext cx="2026890" cy="568226"/>
          </a:xfrm>
          <a:prstGeom prst="rect">
            <a:avLst/>
          </a:prstGeom>
        </p:spPr>
      </p:pic>
      <p:pic>
        <p:nvPicPr>
          <p:cNvPr id="25" name="SK-3-img-24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57432" y="4281636"/>
            <a:ext cx="2027188" cy="568226"/>
          </a:xfrm>
          <a:prstGeom prst="rect">
            <a:avLst/>
          </a:prstGeom>
        </p:spPr>
      </p:pic>
      <p:pic>
        <p:nvPicPr>
          <p:cNvPr id="26" name="SK-3-img-25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22863" y="4849862"/>
            <a:ext cx="1907679" cy="568226"/>
          </a:xfrm>
          <a:prstGeom prst="rect">
            <a:avLst/>
          </a:prstGeom>
        </p:spPr>
      </p:pic>
      <p:pic>
        <p:nvPicPr>
          <p:cNvPr id="27" name="SK-3-img-26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30542" y="4849862"/>
            <a:ext cx="2026890" cy="568226"/>
          </a:xfrm>
          <a:prstGeom prst="rect">
            <a:avLst/>
          </a:prstGeom>
        </p:spPr>
      </p:pic>
      <p:pic>
        <p:nvPicPr>
          <p:cNvPr id="28" name="SK-3-img-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57432" y="4849862"/>
            <a:ext cx="2027188" cy="568226"/>
          </a:xfrm>
          <a:prstGeom prst="rect">
            <a:avLst/>
          </a:prstGeom>
        </p:spPr>
      </p:pic>
      <p:pic>
        <p:nvPicPr>
          <p:cNvPr id="29" name="SK-3-img-2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22863" y="5418088"/>
            <a:ext cx="1907679" cy="568821"/>
          </a:xfrm>
          <a:prstGeom prst="rect">
            <a:avLst/>
          </a:prstGeom>
        </p:spPr>
      </p:pic>
      <p:pic>
        <p:nvPicPr>
          <p:cNvPr id="30" name="SK-3-img-2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0542" y="5418088"/>
            <a:ext cx="2026890" cy="568821"/>
          </a:xfrm>
          <a:prstGeom prst="rect">
            <a:avLst/>
          </a:prstGeom>
        </p:spPr>
      </p:pic>
      <p:pic>
        <p:nvPicPr>
          <p:cNvPr id="31" name="SK-3-img-3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57432" y="5418088"/>
            <a:ext cx="2027188" cy="568821"/>
          </a:xfrm>
          <a:prstGeom prst="rect">
            <a:avLst/>
          </a:prstGeom>
        </p:spPr>
      </p:pic>
      <p:pic>
        <p:nvPicPr>
          <p:cNvPr id="32" name="SK-3-img-31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2361" y="4821138"/>
            <a:ext cx="414486" cy="267444"/>
          </a:xfrm>
          <a:prstGeom prst="rect">
            <a:avLst/>
          </a:prstGeom>
        </p:spPr>
      </p:pic>
      <p:pic>
        <p:nvPicPr>
          <p:cNvPr id="33" name="SK-3-img-32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2361" y="3559225"/>
            <a:ext cx="414486" cy="260598"/>
          </a:xfrm>
          <a:prstGeom prst="rect">
            <a:avLst/>
          </a:prstGeom>
        </p:spPr>
      </p:pic>
      <p:pic>
        <p:nvPicPr>
          <p:cNvPr id="34" name="SK-3-img-33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0157" y="2269927"/>
            <a:ext cx="426690" cy="260598"/>
          </a:xfrm>
          <a:prstGeom prst="rect">
            <a:avLst/>
          </a:prstGeom>
        </p:spPr>
      </p:pic>
      <p:sp>
        <p:nvSpPr>
          <p:cNvPr id="35" name="SK-3-text-34"/>
          <p:cNvSpPr/>
          <p:nvPr/>
        </p:nvSpPr>
        <p:spPr>
          <a:xfrm>
            <a:off x="5656213" y="2146548"/>
            <a:ext cx="1740991" cy="4304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75" b="1" dirty="0">
                <a:solidFill>
                  <a:srgbClr val="FFFFFF"/>
                </a:solidFill>
              </a:rPr>
              <a:t>Aspecto</a:t>
            </a:r>
            <a:endParaRPr lang="en-US" sz="1575" dirty="0"/>
          </a:p>
        </p:txBody>
      </p:sp>
      <p:sp>
        <p:nvSpPr>
          <p:cNvPr id="36" name="SK-3-text-35"/>
          <p:cNvSpPr/>
          <p:nvPr/>
        </p:nvSpPr>
        <p:spPr>
          <a:xfrm>
            <a:off x="7563892" y="2146548"/>
            <a:ext cx="3435159" cy="4304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75" b="1" dirty="0">
                <a:solidFill>
                  <a:srgbClr val="FFFFFF"/>
                </a:solidFill>
              </a:rPr>
              <a:t>Presidencialismo</a:t>
            </a:r>
            <a:endParaRPr lang="en-US" sz="1575" dirty="0"/>
          </a:p>
        </p:txBody>
      </p:sp>
      <p:sp>
        <p:nvSpPr>
          <p:cNvPr id="37" name="SK-3-text-36"/>
          <p:cNvSpPr/>
          <p:nvPr/>
        </p:nvSpPr>
        <p:spPr>
          <a:xfrm>
            <a:off x="9590782" y="2146548"/>
            <a:ext cx="2601218" cy="4304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75" b="1" dirty="0">
                <a:solidFill>
                  <a:srgbClr val="FFFFFF"/>
                </a:solidFill>
              </a:rPr>
              <a:t>Parlamentarismo</a:t>
            </a:r>
            <a:endParaRPr lang="en-US" sz="1575" dirty="0"/>
          </a:p>
        </p:txBody>
      </p:sp>
      <p:sp>
        <p:nvSpPr>
          <p:cNvPr id="38" name="SK-3-text-37"/>
          <p:cNvSpPr/>
          <p:nvPr/>
        </p:nvSpPr>
        <p:spPr>
          <a:xfrm>
            <a:off x="5656213" y="2576959"/>
            <a:ext cx="3079430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Jefe de Gobierno</a:t>
            </a:r>
            <a:endParaRPr lang="en-US" sz="1425" dirty="0"/>
          </a:p>
        </p:txBody>
      </p:sp>
      <p:sp>
        <p:nvSpPr>
          <p:cNvPr id="39" name="SK-3-text-38"/>
          <p:cNvSpPr/>
          <p:nvPr/>
        </p:nvSpPr>
        <p:spPr>
          <a:xfrm>
            <a:off x="7385298" y="2576959"/>
            <a:ext cx="1850678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dirty="0">
                <a:solidFill>
                  <a:srgbClr val="1A1A1A"/>
                </a:solidFill>
              </a:rPr>
              <a:t>Presidente</a:t>
            </a:r>
            <a:endParaRPr lang="en-US" sz="1425" dirty="0"/>
          </a:p>
        </p:txBody>
      </p:sp>
      <p:sp>
        <p:nvSpPr>
          <p:cNvPr id="40" name="SK-3-text-39"/>
          <p:cNvSpPr/>
          <p:nvPr/>
        </p:nvSpPr>
        <p:spPr>
          <a:xfrm>
            <a:off x="9412188" y="2576959"/>
            <a:ext cx="1850975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Primer Ministro</a:t>
            </a:r>
            <a:endParaRPr lang="en-US" sz="1425" dirty="0"/>
          </a:p>
        </p:txBody>
      </p:sp>
      <p:sp>
        <p:nvSpPr>
          <p:cNvPr id="41" name="SK-3-text-40"/>
          <p:cNvSpPr/>
          <p:nvPr/>
        </p:nvSpPr>
        <p:spPr>
          <a:xfrm>
            <a:off x="5656213" y="3145185"/>
            <a:ext cx="1640979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Elección del</a:t>
            </a:r>
            <a:endParaRPr lang="en-US" sz="1425" dirty="0"/>
          </a:p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Ejecutivo</a:t>
            </a:r>
            <a:endParaRPr lang="en-US" sz="1425" dirty="0"/>
          </a:p>
        </p:txBody>
      </p:sp>
      <p:sp>
        <p:nvSpPr>
          <p:cNvPr id="42" name="SK-3-text-41"/>
          <p:cNvSpPr/>
          <p:nvPr/>
        </p:nvSpPr>
        <p:spPr>
          <a:xfrm>
            <a:off x="7430542" y="3145185"/>
            <a:ext cx="1760190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dirty="0">
                <a:solidFill>
                  <a:srgbClr val="1A1A1A"/>
                </a:solidFill>
              </a:rPr>
              <a:t>Directa por</a:t>
            </a:r>
            <a:endParaRPr lang="en-US" sz="1425" dirty="0"/>
          </a:p>
          <a:p>
            <a:pPr marL="0" indent="0" algn="ctr">
              <a:lnSpc>
                <a:spcPts val="1710"/>
              </a:lnSpc>
              <a:buNone/>
            </a:pPr>
            <a:r>
              <a:rPr lang="en-US" sz="1425" b="1" dirty="0">
                <a:solidFill>
                  <a:srgbClr val="1A1A1A"/>
                </a:solidFill>
              </a:rPr>
              <a:t>ciudadanos</a:t>
            </a:r>
            <a:endParaRPr lang="en-US" sz="1425" dirty="0"/>
          </a:p>
        </p:txBody>
      </p:sp>
      <p:sp>
        <p:nvSpPr>
          <p:cNvPr id="43" name="SK-3-text-42"/>
          <p:cNvSpPr/>
          <p:nvPr/>
        </p:nvSpPr>
        <p:spPr>
          <a:xfrm>
            <a:off x="9457432" y="3145185"/>
            <a:ext cx="1760488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Indirecta vía</a:t>
            </a:r>
            <a:endParaRPr lang="en-US" sz="1425" dirty="0"/>
          </a:p>
          <a:p>
            <a:pPr marL="0" indent="0" algn="ctr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legislativo</a:t>
            </a:r>
            <a:endParaRPr lang="en-US" sz="1425" dirty="0"/>
          </a:p>
        </p:txBody>
      </p:sp>
      <p:sp>
        <p:nvSpPr>
          <p:cNvPr id="44" name="SK-3-text-43"/>
          <p:cNvSpPr/>
          <p:nvPr/>
        </p:nvSpPr>
        <p:spPr>
          <a:xfrm>
            <a:off x="5656213" y="3713411"/>
            <a:ext cx="1640979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Periodo de</a:t>
            </a:r>
            <a:endParaRPr lang="en-US" sz="1425" dirty="0"/>
          </a:p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Gobierno</a:t>
            </a:r>
            <a:endParaRPr lang="en-US" sz="1425" dirty="0"/>
          </a:p>
        </p:txBody>
      </p:sp>
      <p:sp>
        <p:nvSpPr>
          <p:cNvPr id="45" name="SK-3-text-44"/>
          <p:cNvSpPr/>
          <p:nvPr/>
        </p:nvSpPr>
        <p:spPr>
          <a:xfrm>
            <a:off x="7385298" y="3713411"/>
            <a:ext cx="1850678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dirty="0">
                <a:solidFill>
                  <a:srgbClr val="1A1A1A"/>
                </a:solidFill>
              </a:rPr>
              <a:t>Rígido y fijo</a:t>
            </a:r>
            <a:endParaRPr lang="en-US" sz="1425" dirty="0"/>
          </a:p>
        </p:txBody>
      </p:sp>
      <p:sp>
        <p:nvSpPr>
          <p:cNvPr id="46" name="SK-3-text-45"/>
          <p:cNvSpPr/>
          <p:nvPr/>
        </p:nvSpPr>
        <p:spPr>
          <a:xfrm>
            <a:off x="9412188" y="3713411"/>
            <a:ext cx="1850975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Adaptable y flexible</a:t>
            </a:r>
            <a:endParaRPr lang="en-US" sz="1425" dirty="0"/>
          </a:p>
        </p:txBody>
      </p:sp>
      <p:sp>
        <p:nvSpPr>
          <p:cNvPr id="47" name="SK-3-text-46"/>
          <p:cNvSpPr/>
          <p:nvPr/>
        </p:nvSpPr>
        <p:spPr>
          <a:xfrm>
            <a:off x="5656213" y="4281636"/>
            <a:ext cx="2145385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Estabilidad</a:t>
            </a:r>
            <a:endParaRPr lang="en-US" sz="1425" dirty="0"/>
          </a:p>
        </p:txBody>
      </p:sp>
      <p:sp>
        <p:nvSpPr>
          <p:cNvPr id="48" name="SK-3-text-47"/>
          <p:cNvSpPr/>
          <p:nvPr/>
        </p:nvSpPr>
        <p:spPr>
          <a:xfrm>
            <a:off x="7385298" y="4281636"/>
            <a:ext cx="1850678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dirty="0">
                <a:solidFill>
                  <a:srgbClr val="1A1A1A"/>
                </a:solidFill>
              </a:rPr>
              <a:t>Alta</a:t>
            </a:r>
            <a:endParaRPr lang="en-US" sz="1425" dirty="0"/>
          </a:p>
        </p:txBody>
      </p:sp>
      <p:sp>
        <p:nvSpPr>
          <p:cNvPr id="49" name="SK-3-text-48"/>
          <p:cNvSpPr/>
          <p:nvPr/>
        </p:nvSpPr>
        <p:spPr>
          <a:xfrm>
            <a:off x="9412188" y="4281636"/>
            <a:ext cx="1850975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Variable</a:t>
            </a:r>
            <a:endParaRPr lang="en-US" sz="1425" dirty="0"/>
          </a:p>
        </p:txBody>
      </p:sp>
      <p:sp>
        <p:nvSpPr>
          <p:cNvPr id="50" name="SK-3-text-49"/>
          <p:cNvSpPr/>
          <p:nvPr/>
        </p:nvSpPr>
        <p:spPr>
          <a:xfrm>
            <a:off x="5656213" y="4849862"/>
            <a:ext cx="1640979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Negociación</a:t>
            </a:r>
            <a:endParaRPr lang="en-US" sz="1425" dirty="0"/>
          </a:p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política</a:t>
            </a:r>
            <a:endParaRPr lang="en-US" sz="1425" dirty="0"/>
          </a:p>
        </p:txBody>
      </p:sp>
      <p:sp>
        <p:nvSpPr>
          <p:cNvPr id="51" name="SK-3-text-50"/>
          <p:cNvSpPr/>
          <p:nvPr/>
        </p:nvSpPr>
        <p:spPr>
          <a:xfrm>
            <a:off x="7385298" y="4849862"/>
            <a:ext cx="1850678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dirty="0">
                <a:solidFill>
                  <a:srgbClr val="1A1A1A"/>
                </a:solidFill>
              </a:rPr>
              <a:t>Baja</a:t>
            </a:r>
            <a:endParaRPr lang="en-US" sz="1425" dirty="0"/>
          </a:p>
        </p:txBody>
      </p:sp>
      <p:sp>
        <p:nvSpPr>
          <p:cNvPr id="52" name="SK-3-text-51"/>
          <p:cNvSpPr/>
          <p:nvPr/>
        </p:nvSpPr>
        <p:spPr>
          <a:xfrm>
            <a:off x="9412188" y="4849862"/>
            <a:ext cx="1850975" cy="568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Amplia</a:t>
            </a:r>
            <a:endParaRPr lang="en-US" sz="1425" dirty="0"/>
          </a:p>
        </p:txBody>
      </p:sp>
      <p:sp>
        <p:nvSpPr>
          <p:cNvPr id="53" name="SK-3-text-52"/>
          <p:cNvSpPr/>
          <p:nvPr/>
        </p:nvSpPr>
        <p:spPr>
          <a:xfrm>
            <a:off x="5656213" y="5418088"/>
            <a:ext cx="2705812" cy="56882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Juego político</a:t>
            </a:r>
            <a:endParaRPr lang="en-US" sz="1425" dirty="0"/>
          </a:p>
        </p:txBody>
      </p:sp>
      <p:sp>
        <p:nvSpPr>
          <p:cNvPr id="54" name="SK-3-text-53"/>
          <p:cNvSpPr/>
          <p:nvPr/>
        </p:nvSpPr>
        <p:spPr>
          <a:xfrm>
            <a:off x="7385298" y="5418088"/>
            <a:ext cx="1850678" cy="56882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dirty="0">
                <a:solidFill>
                  <a:srgbClr val="1A1A1A"/>
                </a:solidFill>
              </a:rPr>
              <a:t>Suma cero</a:t>
            </a:r>
            <a:endParaRPr lang="en-US" sz="1425" dirty="0"/>
          </a:p>
        </p:txBody>
      </p:sp>
      <p:sp>
        <p:nvSpPr>
          <p:cNvPr id="55" name="SK-3-text-54"/>
          <p:cNvSpPr/>
          <p:nvPr/>
        </p:nvSpPr>
        <p:spPr>
          <a:xfrm>
            <a:off x="9412188" y="5418088"/>
            <a:ext cx="1850975" cy="56882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dirty="0">
                <a:solidFill>
                  <a:srgbClr val="1A1A1A"/>
                </a:solidFill>
              </a:rPr>
              <a:t>Equilibrio dinámico</a:t>
            </a:r>
            <a:endParaRPr lang="en-US" sz="1425" dirty="0"/>
          </a:p>
        </p:txBody>
      </p:sp>
      <p:sp>
        <p:nvSpPr>
          <p:cNvPr id="56" name="SK-3-text-55"/>
          <p:cNvSpPr/>
          <p:nvPr/>
        </p:nvSpPr>
        <p:spPr>
          <a:xfrm>
            <a:off x="780157" y="274290"/>
            <a:ext cx="2766060" cy="2536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9E7E5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 / 10</a:t>
            </a:r>
            <a:endParaRPr lang="en-US" sz="1800" dirty="0"/>
          </a:p>
        </p:txBody>
      </p:sp>
      <p:sp>
        <p:nvSpPr>
          <p:cNvPr id="57" name="SK-3-text-56"/>
          <p:cNvSpPr/>
          <p:nvPr/>
        </p:nvSpPr>
        <p:spPr>
          <a:xfrm>
            <a:off x="755898" y="822871"/>
            <a:ext cx="11436102" cy="41820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D21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Consolidación Institucional del Presidencialismo</a:t>
            </a:r>
            <a:endParaRPr lang="en-US" sz="3000" dirty="0"/>
          </a:p>
        </p:txBody>
      </p:sp>
      <p:sp>
        <p:nvSpPr>
          <p:cNvPr id="58" name="SK-3-text-57"/>
          <p:cNvSpPr/>
          <p:nvPr/>
        </p:nvSpPr>
        <p:spPr>
          <a:xfrm>
            <a:off x="743694" y="1543050"/>
            <a:ext cx="11448306" cy="32905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Desde 1824 hasta hoy: una institución pilar del sistema político mexicano</a:t>
            </a:r>
            <a:endParaRPr lang="en-US" sz="1800" dirty="0"/>
          </a:p>
        </p:txBody>
      </p:sp>
      <p:sp>
        <p:nvSpPr>
          <p:cNvPr id="59" name="SK-3-text-58"/>
          <p:cNvSpPr/>
          <p:nvPr/>
        </p:nvSpPr>
        <p:spPr>
          <a:xfrm>
            <a:off x="1292275" y="2269927"/>
            <a:ext cx="7816215" cy="28798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1824 — Constitución Federal.</a:t>
            </a:r>
            <a:endParaRPr lang="en-US" sz="1650" dirty="0"/>
          </a:p>
        </p:txBody>
      </p:sp>
      <p:sp>
        <p:nvSpPr>
          <p:cNvPr id="60" name="SK-3-text-59"/>
          <p:cNvSpPr/>
          <p:nvPr/>
        </p:nvSpPr>
        <p:spPr>
          <a:xfrm>
            <a:off x="1292275" y="2592288"/>
            <a:ext cx="3547765" cy="5896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Adopción del modelo presidencial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inspirado en EE.UU.</a:t>
            </a:r>
            <a:endParaRPr lang="en-US" sz="1650" dirty="0"/>
          </a:p>
        </p:txBody>
      </p:sp>
      <p:sp>
        <p:nvSpPr>
          <p:cNvPr id="61" name="SK-3-text-60"/>
          <p:cNvSpPr/>
          <p:nvPr/>
        </p:nvSpPr>
        <p:spPr>
          <a:xfrm>
            <a:off x="1292275" y="3538686"/>
            <a:ext cx="7816215" cy="30167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1917 — Constitución vigente.</a:t>
            </a:r>
            <a:endParaRPr lang="en-US" sz="1650" dirty="0"/>
          </a:p>
        </p:txBody>
      </p:sp>
      <p:sp>
        <p:nvSpPr>
          <p:cNvPr id="62" name="SK-3-text-61"/>
          <p:cNvSpPr/>
          <p:nvPr/>
        </p:nvSpPr>
        <p:spPr>
          <a:xfrm>
            <a:off x="1292275" y="3861048"/>
            <a:ext cx="3133279" cy="5828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Presidencialismo consolidado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como eje del sistema político.</a:t>
            </a:r>
            <a:endParaRPr lang="en-US" sz="1650" dirty="0"/>
          </a:p>
        </p:txBody>
      </p:sp>
      <p:sp>
        <p:nvSpPr>
          <p:cNvPr id="63" name="SK-3-text-62"/>
          <p:cNvSpPr/>
          <p:nvPr/>
        </p:nvSpPr>
        <p:spPr>
          <a:xfrm>
            <a:off x="1292275" y="4814292"/>
            <a:ext cx="7229475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1934 — Periodos de 6 años</a:t>
            </a:r>
            <a:endParaRPr lang="en-US" sz="1650" dirty="0"/>
          </a:p>
        </p:txBody>
      </p:sp>
      <p:sp>
        <p:nvSpPr>
          <p:cNvPr id="64" name="SK-3-text-63"/>
          <p:cNvSpPr/>
          <p:nvPr/>
        </p:nvSpPr>
        <p:spPr>
          <a:xfrm>
            <a:off x="1292275" y="5129659"/>
            <a:ext cx="4169569" cy="5965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establecidos. Desde entonces: todos los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mandatos iniciados y concluidos.</a:t>
            </a:r>
            <a:endParaRPr lang="en-US" sz="1650" dirty="0"/>
          </a:p>
        </p:txBody>
      </p:sp>
      <p:sp>
        <p:nvSpPr>
          <p:cNvPr id="65" name="SK-3-text-64"/>
          <p:cNvSpPr/>
          <p:nvPr/>
        </p:nvSpPr>
        <p:spPr>
          <a:xfrm>
            <a:off x="1389757" y="5897761"/>
            <a:ext cx="5562600" cy="2193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 atípico en América Latina</a:t>
            </a:r>
            <a:endParaRPr lang="en-US" sz="1200" dirty="0"/>
          </a:p>
        </p:txBody>
      </p:sp>
      <p:sp>
        <p:nvSpPr>
          <p:cNvPr id="66" name="SK-3-text-65"/>
          <p:cNvSpPr/>
          <p:nvPr/>
        </p:nvSpPr>
        <p:spPr>
          <a:xfrm>
            <a:off x="5583882" y="6062365"/>
            <a:ext cx="6608118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Basado en Lijphart (democracia de consenso) y Sartori (cambio institucional comparado)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4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4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65" y="710505"/>
            <a:ext cx="7644259" cy="19050"/>
          </a:xfrm>
          <a:prstGeom prst="rect">
            <a:avLst/>
          </a:prstGeom>
        </p:spPr>
      </p:pic>
      <p:pic>
        <p:nvPicPr>
          <p:cNvPr id="4" name="SK-4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286" y="644575"/>
            <a:ext cx="255984" cy="157609"/>
          </a:xfrm>
          <a:prstGeom prst="rect">
            <a:avLst/>
          </a:prstGeom>
        </p:spPr>
      </p:pic>
      <p:pic>
        <p:nvPicPr>
          <p:cNvPr id="5" name="SK-4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90" y="1871663"/>
            <a:ext cx="1292275" cy="28575"/>
          </a:xfrm>
          <a:prstGeom prst="rect">
            <a:avLst/>
          </a:prstGeom>
        </p:spPr>
      </p:pic>
      <p:pic>
        <p:nvPicPr>
          <p:cNvPr id="6" name="SK-4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784" y="2489448"/>
            <a:ext cx="8814792" cy="3140869"/>
          </a:xfrm>
          <a:prstGeom prst="rect">
            <a:avLst/>
          </a:prstGeom>
        </p:spPr>
      </p:pic>
      <p:pic>
        <p:nvPicPr>
          <p:cNvPr id="7" name="SK-4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61" y="2852886"/>
            <a:ext cx="5120580" cy="2359075"/>
          </a:xfrm>
          <a:prstGeom prst="rect">
            <a:avLst/>
          </a:prstGeom>
        </p:spPr>
      </p:pic>
      <p:pic>
        <p:nvPicPr>
          <p:cNvPr id="8" name="SK-4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694" y="2852886"/>
            <a:ext cx="121890" cy="2359075"/>
          </a:xfrm>
          <a:prstGeom prst="rect">
            <a:avLst/>
          </a:prstGeom>
        </p:spPr>
      </p:pic>
      <p:pic>
        <p:nvPicPr>
          <p:cNvPr id="9" name="SK-4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094" y="2311003"/>
            <a:ext cx="4315867" cy="1590973"/>
          </a:xfrm>
          <a:prstGeom prst="rect">
            <a:avLst/>
          </a:prstGeom>
        </p:spPr>
      </p:pic>
      <p:pic>
        <p:nvPicPr>
          <p:cNvPr id="10" name="SK-4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0094" y="2311003"/>
            <a:ext cx="4315867" cy="178296"/>
          </a:xfrm>
          <a:prstGeom prst="rect">
            <a:avLst/>
          </a:prstGeom>
        </p:spPr>
      </p:pic>
      <p:pic>
        <p:nvPicPr>
          <p:cNvPr id="11" name="SK-4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8361" y="3149798"/>
            <a:ext cx="2986980" cy="9525"/>
          </a:xfrm>
          <a:prstGeom prst="rect">
            <a:avLst/>
          </a:prstGeom>
        </p:spPr>
      </p:pic>
      <p:pic>
        <p:nvPicPr>
          <p:cNvPr id="12" name="SK-4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0094" y="4196953"/>
            <a:ext cx="4315867" cy="1741884"/>
          </a:xfrm>
          <a:prstGeom prst="rect">
            <a:avLst/>
          </a:prstGeom>
        </p:spPr>
      </p:pic>
      <p:pic>
        <p:nvPicPr>
          <p:cNvPr id="13" name="SK-4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0094" y="4196953"/>
            <a:ext cx="4315867" cy="178296"/>
          </a:xfrm>
          <a:prstGeom prst="rect">
            <a:avLst/>
          </a:prstGeom>
        </p:spPr>
      </p:pic>
      <p:pic>
        <p:nvPicPr>
          <p:cNvPr id="14" name="SK-4-img-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8361" y="5035748"/>
            <a:ext cx="2986980" cy="9525"/>
          </a:xfrm>
          <a:prstGeom prst="rect">
            <a:avLst/>
          </a:prstGeom>
        </p:spPr>
      </p:pic>
      <p:pic>
        <p:nvPicPr>
          <p:cNvPr id="15" name="SK-4-img-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157" y="5897761"/>
            <a:ext cx="4937671" cy="301675"/>
          </a:xfrm>
          <a:prstGeom prst="rect">
            <a:avLst/>
          </a:prstGeom>
        </p:spPr>
      </p:pic>
      <p:pic>
        <p:nvPicPr>
          <p:cNvPr id="16" name="SK-4-img-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761857"/>
            <a:ext cx="12192000" cy="95994"/>
          </a:xfrm>
          <a:prstGeom prst="rect">
            <a:avLst/>
          </a:prstGeom>
        </p:spPr>
      </p:pic>
      <p:pic>
        <p:nvPicPr>
          <p:cNvPr id="17" name="SK-4-img-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80055" y="4992588"/>
            <a:ext cx="1316682" cy="1782961"/>
          </a:xfrm>
          <a:prstGeom prst="rect">
            <a:avLst/>
          </a:prstGeom>
        </p:spPr>
      </p:pic>
      <p:pic>
        <p:nvPicPr>
          <p:cNvPr id="18" name="SK-4-img-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64188" y="4443859"/>
            <a:ext cx="414486" cy="418207"/>
          </a:xfrm>
          <a:prstGeom prst="rect">
            <a:avLst/>
          </a:prstGeom>
        </p:spPr>
      </p:pic>
      <p:pic>
        <p:nvPicPr>
          <p:cNvPr id="19" name="SK-4-img-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76392" y="2626519"/>
            <a:ext cx="402282" cy="404515"/>
          </a:xfrm>
          <a:prstGeom prst="rect">
            <a:avLst/>
          </a:prstGeom>
        </p:spPr>
      </p:pic>
      <p:sp>
        <p:nvSpPr>
          <p:cNvPr id="20" name="SK-4-text-19"/>
          <p:cNvSpPr/>
          <p:nvPr/>
        </p:nvSpPr>
        <p:spPr>
          <a:xfrm>
            <a:off x="719286" y="589657"/>
            <a:ext cx="6191250" cy="2536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 / 10 · MARCO JURÍDICO</a:t>
            </a:r>
            <a:endParaRPr lang="en-US" sz="1500" dirty="0"/>
          </a:p>
        </p:txBody>
      </p:sp>
      <p:sp>
        <p:nvSpPr>
          <p:cNvPr id="21" name="SK-4-text-20"/>
          <p:cNvSpPr/>
          <p:nvPr/>
        </p:nvSpPr>
        <p:spPr>
          <a:xfrm>
            <a:off x="743694" y="1172617"/>
            <a:ext cx="11448306" cy="6103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21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Definición y Marco Legal de la RM</a:t>
            </a:r>
            <a:endParaRPr lang="en-US" sz="3900" dirty="0"/>
          </a:p>
        </p:txBody>
      </p:sp>
      <p:sp>
        <p:nvSpPr>
          <p:cNvPr id="22" name="SK-4-text-21"/>
          <p:cNvSpPr/>
          <p:nvPr/>
        </p:nvSpPr>
        <p:spPr>
          <a:xfrm>
            <a:off x="1194792" y="3236863"/>
            <a:ext cx="9166860" cy="3085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21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¿Qué es la Revocación de Mandato?</a:t>
            </a:r>
            <a:endParaRPr lang="en-US" sz="1800" dirty="0"/>
          </a:p>
        </p:txBody>
      </p:sp>
      <p:sp>
        <p:nvSpPr>
          <p:cNvPr id="23" name="SK-4-text-22"/>
          <p:cNvSpPr/>
          <p:nvPr/>
        </p:nvSpPr>
        <p:spPr>
          <a:xfrm>
            <a:off x="1182588" y="3764905"/>
            <a:ext cx="4267200" cy="104923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Ejercicio de participación ciudadana para</a:t>
            </a:r>
            <a:endParaRPr lang="en-US" sz="1500" dirty="0"/>
          </a:p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decidir si un periodo gubernamental concluye</a:t>
            </a:r>
            <a:endParaRPr lang="en-US" sz="1500" dirty="0"/>
          </a:p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anticipadamente. Es una forma de</a:t>
            </a:r>
            <a:endParaRPr lang="en-US" sz="1500" dirty="0"/>
          </a:p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democracia directa.</a:t>
            </a:r>
            <a:endParaRPr lang="en-US" sz="1500" dirty="0"/>
          </a:p>
        </p:txBody>
      </p:sp>
      <p:sp>
        <p:nvSpPr>
          <p:cNvPr id="24" name="SK-4-text-23"/>
          <p:cNvSpPr/>
          <p:nvPr/>
        </p:nvSpPr>
        <p:spPr>
          <a:xfrm>
            <a:off x="6876157" y="2626519"/>
            <a:ext cx="5315843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425" b="1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Artículo 35, Fracción IX</a:t>
            </a:r>
            <a:endParaRPr lang="en-US" sz="1425" dirty="0"/>
          </a:p>
        </p:txBody>
      </p:sp>
      <p:sp>
        <p:nvSpPr>
          <p:cNvPr id="25" name="SK-4-text-24"/>
          <p:cNvSpPr/>
          <p:nvPr/>
        </p:nvSpPr>
        <p:spPr>
          <a:xfrm>
            <a:off x="6876157" y="2893963"/>
            <a:ext cx="5315843" cy="17829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99999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Constitución Política de los Estados Unidos Mexicanos</a:t>
            </a:r>
            <a:endParaRPr lang="en-US" sz="1050" dirty="0"/>
          </a:p>
        </p:txBody>
      </p:sp>
      <p:sp>
        <p:nvSpPr>
          <p:cNvPr id="26" name="SK-4-text-25"/>
          <p:cNvSpPr/>
          <p:nvPr/>
        </p:nvSpPr>
        <p:spPr>
          <a:xfrm>
            <a:off x="6400800" y="3278088"/>
            <a:ext cx="3889177" cy="41820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Reconoce la revocación de mandato como derecho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participación ciudadana a nivel federal.</a:t>
            </a:r>
            <a:endParaRPr lang="en-US" sz="1200" dirty="0"/>
          </a:p>
        </p:txBody>
      </p:sp>
      <p:sp>
        <p:nvSpPr>
          <p:cNvPr id="27" name="SK-4-text-26"/>
          <p:cNvSpPr/>
          <p:nvPr/>
        </p:nvSpPr>
        <p:spPr>
          <a:xfrm>
            <a:off x="6876157" y="4450705"/>
            <a:ext cx="5315843" cy="2536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425" b="1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Ley Federal de Revocación de Mandato</a:t>
            </a:r>
            <a:endParaRPr lang="en-US" sz="1425" dirty="0"/>
          </a:p>
        </p:txBody>
      </p:sp>
      <p:sp>
        <p:nvSpPr>
          <p:cNvPr id="28" name="SK-4-text-27"/>
          <p:cNvSpPr/>
          <p:nvPr/>
        </p:nvSpPr>
        <p:spPr>
          <a:xfrm>
            <a:off x="6876157" y="4718298"/>
            <a:ext cx="4503420" cy="19883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99999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LFRM · Promulgada en 2021</a:t>
            </a:r>
            <a:endParaRPr lang="en-US" sz="1050" dirty="0"/>
          </a:p>
        </p:txBody>
      </p:sp>
      <p:sp>
        <p:nvSpPr>
          <p:cNvPr id="29" name="SK-4-text-28"/>
          <p:cNvSpPr/>
          <p:nvPr/>
        </p:nvSpPr>
        <p:spPr>
          <a:xfrm>
            <a:off x="6863953" y="5102275"/>
            <a:ext cx="3535561" cy="64457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Establece los procedimientos, requisitos y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condiciones para su aplicación a la Presidencia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2222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la República y gobernadores.</a:t>
            </a:r>
            <a:endParaRPr lang="en-US" sz="1200" dirty="0"/>
          </a:p>
        </p:txBody>
      </p:sp>
      <p:sp>
        <p:nvSpPr>
          <p:cNvPr id="30" name="SK-4-text-29"/>
          <p:cNvSpPr/>
          <p:nvPr/>
        </p:nvSpPr>
        <p:spPr>
          <a:xfrm>
            <a:off x="902196" y="5938986"/>
            <a:ext cx="10683240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Cargos sujetos: Presidencia de la República · Gobernadores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5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5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75" y="575667"/>
            <a:ext cx="9607153" cy="14288"/>
          </a:xfrm>
          <a:prstGeom prst="rect">
            <a:avLst/>
          </a:prstGeom>
        </p:spPr>
      </p:pic>
      <p:pic>
        <p:nvPicPr>
          <p:cNvPr id="4" name="SK-5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6398"/>
            <a:ext cx="390079" cy="246757"/>
          </a:xfrm>
          <a:prstGeom prst="rect">
            <a:avLst/>
          </a:prstGeom>
        </p:spPr>
      </p:pic>
      <p:pic>
        <p:nvPicPr>
          <p:cNvPr id="5" name="SK-5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75" y="2019746"/>
            <a:ext cx="1036290" cy="47625"/>
          </a:xfrm>
          <a:prstGeom prst="rect">
            <a:avLst/>
          </a:prstGeom>
        </p:spPr>
      </p:pic>
      <p:pic>
        <p:nvPicPr>
          <p:cNvPr id="6" name="SK-5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75" y="2468761"/>
            <a:ext cx="3291780" cy="1563588"/>
          </a:xfrm>
          <a:prstGeom prst="rect">
            <a:avLst/>
          </a:prstGeom>
        </p:spPr>
      </p:pic>
      <p:pic>
        <p:nvPicPr>
          <p:cNvPr id="7" name="SK-5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675" y="2468761"/>
            <a:ext cx="3291780" cy="102840"/>
          </a:xfrm>
          <a:prstGeom prst="rect">
            <a:avLst/>
          </a:prstGeom>
        </p:spPr>
      </p:pic>
      <p:pic>
        <p:nvPicPr>
          <p:cNvPr id="8" name="SK-5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384" y="2338536"/>
            <a:ext cx="353467" cy="246757"/>
          </a:xfrm>
          <a:prstGeom prst="rect">
            <a:avLst/>
          </a:prstGeom>
        </p:spPr>
      </p:pic>
      <p:pic>
        <p:nvPicPr>
          <p:cNvPr id="9" name="SK-5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1773" y="2468761"/>
            <a:ext cx="3291780" cy="1563588"/>
          </a:xfrm>
          <a:prstGeom prst="rect">
            <a:avLst/>
          </a:prstGeom>
        </p:spPr>
      </p:pic>
      <p:pic>
        <p:nvPicPr>
          <p:cNvPr id="10" name="SK-5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1773" y="2468761"/>
            <a:ext cx="3291780" cy="102840"/>
          </a:xfrm>
          <a:prstGeom prst="rect">
            <a:avLst/>
          </a:prstGeom>
        </p:spPr>
      </p:pic>
      <p:pic>
        <p:nvPicPr>
          <p:cNvPr id="11" name="SK-5-img-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9482" y="2338536"/>
            <a:ext cx="353467" cy="246757"/>
          </a:xfrm>
          <a:prstGeom prst="rect">
            <a:avLst/>
          </a:prstGeom>
        </p:spPr>
      </p:pic>
      <p:pic>
        <p:nvPicPr>
          <p:cNvPr id="12" name="SK-5-img-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0871" y="2468761"/>
            <a:ext cx="3291780" cy="1563588"/>
          </a:xfrm>
          <a:prstGeom prst="rect">
            <a:avLst/>
          </a:prstGeom>
        </p:spPr>
      </p:pic>
      <p:pic>
        <p:nvPicPr>
          <p:cNvPr id="13" name="SK-5-img-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0871" y="2468761"/>
            <a:ext cx="3291780" cy="102840"/>
          </a:xfrm>
          <a:prstGeom prst="rect">
            <a:avLst/>
          </a:prstGeom>
        </p:spPr>
      </p:pic>
      <p:pic>
        <p:nvPicPr>
          <p:cNvPr id="14" name="SK-5-img-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8580" y="2338536"/>
            <a:ext cx="353467" cy="246757"/>
          </a:xfrm>
          <a:prstGeom prst="rect">
            <a:avLst/>
          </a:prstGeom>
        </p:spPr>
      </p:pic>
      <p:pic>
        <p:nvPicPr>
          <p:cNvPr id="15" name="SK-5-img-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8188" y="2647057"/>
            <a:ext cx="353467" cy="308521"/>
          </a:xfrm>
          <a:prstGeom prst="rect">
            <a:avLst/>
          </a:prstGeom>
        </p:spPr>
      </p:pic>
      <p:pic>
        <p:nvPicPr>
          <p:cNvPr id="16" name="SK-5-img-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675" y="4251871"/>
            <a:ext cx="10289977" cy="2023021"/>
          </a:xfrm>
          <a:prstGeom prst="rect">
            <a:avLst/>
          </a:prstGeom>
        </p:spPr>
      </p:pic>
      <p:pic>
        <p:nvPicPr>
          <p:cNvPr id="17" name="SK-5-img-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2275" y="4635996"/>
            <a:ext cx="2487067" cy="747415"/>
          </a:xfrm>
          <a:prstGeom prst="rect">
            <a:avLst/>
          </a:prstGeom>
        </p:spPr>
      </p:pic>
      <p:pic>
        <p:nvPicPr>
          <p:cNvPr id="18" name="SK-5-img-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59796" y="4635996"/>
            <a:ext cx="2487067" cy="747415"/>
          </a:xfrm>
          <a:prstGeom prst="rect">
            <a:avLst/>
          </a:prstGeom>
        </p:spPr>
      </p:pic>
      <p:pic>
        <p:nvPicPr>
          <p:cNvPr id="19" name="SK-5-img-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7169" y="4635996"/>
            <a:ext cx="2487067" cy="747415"/>
          </a:xfrm>
          <a:prstGeom prst="rect">
            <a:avLst/>
          </a:prstGeom>
        </p:spPr>
      </p:pic>
      <p:pic>
        <p:nvPicPr>
          <p:cNvPr id="20" name="SK-5-img-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2400" y="4991993"/>
            <a:ext cx="365671" cy="28575"/>
          </a:xfrm>
          <a:prstGeom prst="rect">
            <a:avLst/>
          </a:prstGeom>
        </p:spPr>
      </p:pic>
      <p:pic>
        <p:nvPicPr>
          <p:cNvPr id="21" name="SK-5-img-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36089" y="4952399"/>
            <a:ext cx="107763" cy="107763"/>
          </a:xfrm>
          <a:prstGeom prst="rect">
            <a:avLst/>
          </a:prstGeom>
        </p:spPr>
      </p:pic>
      <p:pic>
        <p:nvPicPr>
          <p:cNvPr id="22" name="SK-5-img-2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29773" y="4991993"/>
            <a:ext cx="365671" cy="28575"/>
          </a:xfrm>
          <a:prstGeom prst="rect">
            <a:avLst/>
          </a:prstGeom>
        </p:spPr>
      </p:pic>
      <p:pic>
        <p:nvPicPr>
          <p:cNvPr id="23" name="SK-5-img-2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03462" y="4952399"/>
            <a:ext cx="107763" cy="107763"/>
          </a:xfrm>
          <a:prstGeom prst="rect">
            <a:avLst/>
          </a:prstGeom>
        </p:spPr>
      </p:pic>
      <p:pic>
        <p:nvPicPr>
          <p:cNvPr id="24" name="SK-5-img-2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6748165"/>
            <a:ext cx="12192000" cy="109686"/>
          </a:xfrm>
          <a:prstGeom prst="rect">
            <a:avLst/>
          </a:prstGeom>
        </p:spPr>
      </p:pic>
      <p:pic>
        <p:nvPicPr>
          <p:cNvPr id="25" name="SK-5-img-24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45875" y="5952679"/>
            <a:ext cx="1060698" cy="822871"/>
          </a:xfrm>
          <a:prstGeom prst="rect">
            <a:avLst/>
          </a:prstGeom>
        </p:spPr>
      </p:pic>
      <p:pic>
        <p:nvPicPr>
          <p:cNvPr id="26" name="SK-5-img-25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55561" y="4910286"/>
            <a:ext cx="828973" cy="973782"/>
          </a:xfrm>
          <a:prstGeom prst="rect">
            <a:avLst/>
          </a:prstGeom>
        </p:spPr>
      </p:pic>
      <p:pic>
        <p:nvPicPr>
          <p:cNvPr id="27" name="SK-5-img-2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155561" y="809179"/>
            <a:ext cx="719286" cy="754261"/>
          </a:xfrm>
          <a:prstGeom prst="rect">
            <a:avLst/>
          </a:prstGeom>
        </p:spPr>
      </p:pic>
      <p:pic>
        <p:nvPicPr>
          <p:cNvPr id="28" name="SK-5-img-27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0275" y="2619673"/>
            <a:ext cx="377875" cy="363438"/>
          </a:xfrm>
          <a:prstGeom prst="rect">
            <a:avLst/>
          </a:prstGeom>
        </p:spPr>
      </p:pic>
      <p:pic>
        <p:nvPicPr>
          <p:cNvPr id="29" name="SK-5-img-28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9992" y="2605980"/>
            <a:ext cx="402282" cy="377130"/>
          </a:xfrm>
          <a:prstGeom prst="rect">
            <a:avLst/>
          </a:prstGeom>
        </p:spPr>
      </p:pic>
      <p:sp>
        <p:nvSpPr>
          <p:cNvPr id="30" name="SK-5-text-29"/>
          <p:cNvSpPr/>
          <p:nvPr/>
        </p:nvSpPr>
        <p:spPr>
          <a:xfrm>
            <a:off x="658267" y="294829"/>
            <a:ext cx="5684520" cy="19198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PÁGINA 5 · MARCO PROCEDIMENTAL</a:t>
            </a:r>
            <a:endParaRPr lang="en-US" sz="1200" dirty="0"/>
          </a:p>
        </p:txBody>
      </p:sp>
      <p:sp>
        <p:nvSpPr>
          <p:cNvPr id="31" name="SK-5-text-30"/>
          <p:cNvSpPr/>
          <p:nvPr/>
        </p:nvSpPr>
        <p:spPr>
          <a:xfrm>
            <a:off x="658267" y="795486"/>
            <a:ext cx="5644753" cy="112469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4372"/>
              </a:lnSpc>
              <a:buNone/>
            </a:pPr>
            <a:r>
              <a:rPr lang="en-US" sz="3975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Requisitos y Proceso</a:t>
            </a:r>
            <a:endParaRPr lang="en-US" sz="3975" dirty="0"/>
          </a:p>
          <a:p>
            <a:pPr marL="0" indent="0" algn="l">
              <a:lnSpc>
                <a:spcPts val="4372"/>
              </a:lnSpc>
              <a:buNone/>
            </a:pPr>
            <a:r>
              <a:rPr lang="en-US" sz="3975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Aplicación</a:t>
            </a:r>
            <a:endParaRPr lang="en-US" sz="3975" dirty="0"/>
          </a:p>
        </p:txBody>
      </p:sp>
      <p:sp>
        <p:nvSpPr>
          <p:cNvPr id="32" name="SK-5-text-31"/>
          <p:cNvSpPr/>
          <p:nvPr/>
        </p:nvSpPr>
        <p:spPr>
          <a:xfrm>
            <a:off x="1243459" y="2304157"/>
            <a:ext cx="619125" cy="2193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950" dirty="0"/>
          </a:p>
        </p:txBody>
      </p:sp>
      <p:sp>
        <p:nvSpPr>
          <p:cNvPr id="33" name="SK-5-text-32"/>
          <p:cNvSpPr/>
          <p:nvPr/>
        </p:nvSpPr>
        <p:spPr>
          <a:xfrm>
            <a:off x="1414165" y="2674590"/>
            <a:ext cx="488251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Solicitud Ciudadana</a:t>
            </a:r>
            <a:endParaRPr lang="en-US" sz="1650" dirty="0"/>
          </a:p>
        </p:txBody>
      </p:sp>
      <p:sp>
        <p:nvSpPr>
          <p:cNvPr id="34" name="SK-5-text-33"/>
          <p:cNvSpPr/>
          <p:nvPr/>
        </p:nvSpPr>
        <p:spPr>
          <a:xfrm>
            <a:off x="902196" y="3079105"/>
            <a:ext cx="2974777" cy="82287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partir del 3er año de mandato.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Requiere firmas del 3% del listado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nominal en al menos 17 estados —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aproximadamente 3 millones de firmas.</a:t>
            </a:r>
            <a:endParaRPr lang="en-US" sz="1200" dirty="0"/>
          </a:p>
        </p:txBody>
      </p:sp>
      <p:sp>
        <p:nvSpPr>
          <p:cNvPr id="35" name="SK-5-text-34"/>
          <p:cNvSpPr/>
          <p:nvPr/>
        </p:nvSpPr>
        <p:spPr>
          <a:xfrm>
            <a:off x="4693890" y="2304157"/>
            <a:ext cx="619125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950" dirty="0"/>
          </a:p>
        </p:txBody>
      </p:sp>
      <p:sp>
        <p:nvSpPr>
          <p:cNvPr id="36" name="SK-5-text-35"/>
          <p:cNvSpPr/>
          <p:nvPr/>
        </p:nvSpPr>
        <p:spPr>
          <a:xfrm>
            <a:off x="4876800" y="2681436"/>
            <a:ext cx="3876675" cy="2674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Organiza el INE</a:t>
            </a:r>
            <a:endParaRPr lang="en-US" sz="1650" dirty="0"/>
          </a:p>
        </p:txBody>
      </p:sp>
      <p:sp>
        <p:nvSpPr>
          <p:cNvPr id="37" name="SK-5-text-36"/>
          <p:cNvSpPr/>
          <p:nvPr/>
        </p:nvSpPr>
        <p:spPr>
          <a:xfrm>
            <a:off x="4352479" y="3079105"/>
            <a:ext cx="2767459" cy="82287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Instituto Nacional Electoral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gestiona toda la jornada. Mismo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número de casillas que una elección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Una urna, dos opciones en boleta.</a:t>
            </a:r>
            <a:endParaRPr lang="en-US" sz="1200" dirty="0"/>
          </a:p>
        </p:txBody>
      </p:sp>
      <p:sp>
        <p:nvSpPr>
          <p:cNvPr id="38" name="SK-5-text-37"/>
          <p:cNvSpPr/>
          <p:nvPr/>
        </p:nvSpPr>
        <p:spPr>
          <a:xfrm>
            <a:off x="8058894" y="2359075"/>
            <a:ext cx="619125" cy="17829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950" dirty="0"/>
          </a:p>
        </p:txBody>
      </p:sp>
      <p:sp>
        <p:nvSpPr>
          <p:cNvPr id="39" name="SK-5-text-38"/>
          <p:cNvSpPr/>
          <p:nvPr/>
        </p:nvSpPr>
        <p:spPr>
          <a:xfrm>
            <a:off x="8205192" y="2681436"/>
            <a:ext cx="3986808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Umbral de Validez</a:t>
            </a:r>
            <a:endParaRPr lang="en-US" sz="1650" dirty="0"/>
          </a:p>
        </p:txBody>
      </p:sp>
      <p:sp>
        <p:nvSpPr>
          <p:cNvPr id="40" name="SK-5-text-39"/>
          <p:cNvSpPr/>
          <p:nvPr/>
        </p:nvSpPr>
        <p:spPr>
          <a:xfrm>
            <a:off x="7680871" y="3079105"/>
            <a:ext cx="2901553" cy="82287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Participación mínima del 40% del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listado nominal. La opción revocato-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ria debe superar el 50% de los votos</a:t>
            </a:r>
            <a:endParaRPr lang="en-US" sz="1200" dirty="0"/>
          </a:p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emitidos para ser vinculante.</a:t>
            </a:r>
            <a:endParaRPr lang="en-US" sz="1200" dirty="0"/>
          </a:p>
        </p:txBody>
      </p:sp>
      <p:sp>
        <p:nvSpPr>
          <p:cNvPr id="41" name="SK-5-text-40"/>
          <p:cNvSpPr/>
          <p:nvPr/>
        </p:nvSpPr>
        <p:spPr>
          <a:xfrm>
            <a:off x="2365177" y="4389090"/>
            <a:ext cx="942975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B8860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650" dirty="0"/>
          </a:p>
        </p:txBody>
      </p:sp>
      <p:sp>
        <p:nvSpPr>
          <p:cNvPr id="42" name="SK-5-text-41"/>
          <p:cNvSpPr/>
          <p:nvPr/>
        </p:nvSpPr>
        <p:spPr>
          <a:xfrm>
            <a:off x="1853059" y="4773067"/>
            <a:ext cx="1231255" cy="46627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815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Separación</a:t>
            </a:r>
            <a:endParaRPr lang="en-US" sz="1650" dirty="0"/>
          </a:p>
          <a:p>
            <a:pPr marL="0" indent="0" algn="ctr">
              <a:lnSpc>
                <a:spcPts val="1815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Inmediata</a:t>
            </a:r>
            <a:endParaRPr lang="en-US" sz="1650" dirty="0"/>
          </a:p>
        </p:txBody>
      </p:sp>
      <p:sp>
        <p:nvSpPr>
          <p:cNvPr id="43" name="SK-5-text-42"/>
          <p:cNvSpPr/>
          <p:nvPr/>
        </p:nvSpPr>
        <p:spPr>
          <a:xfrm>
            <a:off x="1316682" y="5493246"/>
            <a:ext cx="2328565" cy="6034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ejecutivo queda separado</a:t>
            </a:r>
            <a:endParaRPr lang="en-US" sz="1200" dirty="0"/>
          </a:p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del cargo de forma inmediata</a:t>
            </a:r>
            <a:endParaRPr lang="en-US" sz="1200" dirty="0"/>
          </a:p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tras el resultado vinculante.</a:t>
            </a:r>
            <a:endParaRPr lang="en-US" sz="1200" dirty="0"/>
          </a:p>
        </p:txBody>
      </p:sp>
      <p:sp>
        <p:nvSpPr>
          <p:cNvPr id="44" name="SK-5-text-43"/>
          <p:cNvSpPr/>
          <p:nvPr/>
        </p:nvSpPr>
        <p:spPr>
          <a:xfrm>
            <a:off x="5608290" y="4389090"/>
            <a:ext cx="942975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B8860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650" dirty="0"/>
          </a:p>
        </p:txBody>
      </p:sp>
      <p:sp>
        <p:nvSpPr>
          <p:cNvPr id="45" name="SK-5-text-44"/>
          <p:cNvSpPr/>
          <p:nvPr/>
        </p:nvSpPr>
        <p:spPr>
          <a:xfrm>
            <a:off x="5144988" y="4773067"/>
            <a:ext cx="1219200" cy="46627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815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Asunción</a:t>
            </a:r>
            <a:endParaRPr lang="en-US" sz="1650" dirty="0"/>
          </a:p>
          <a:p>
            <a:pPr marL="0" indent="0" algn="ctr">
              <a:lnSpc>
                <a:spcPts val="1815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Provisional</a:t>
            </a:r>
            <a:endParaRPr lang="en-US" sz="1650" dirty="0"/>
          </a:p>
        </p:txBody>
      </p:sp>
      <p:sp>
        <p:nvSpPr>
          <p:cNvPr id="46" name="SK-5-text-45"/>
          <p:cNvSpPr/>
          <p:nvPr/>
        </p:nvSpPr>
        <p:spPr>
          <a:xfrm>
            <a:off x="4681686" y="5493246"/>
            <a:ext cx="2133600" cy="6171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presidente del Congreso</a:t>
            </a:r>
            <a:endParaRPr lang="en-US" sz="1200" dirty="0"/>
          </a:p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asume provisionalmente la</a:t>
            </a:r>
            <a:endParaRPr lang="en-US" sz="1200" dirty="0"/>
          </a:p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titularidad del ejecutivo.</a:t>
            </a:r>
            <a:endParaRPr lang="en-US" sz="1200" dirty="0"/>
          </a:p>
        </p:txBody>
      </p:sp>
      <p:sp>
        <p:nvSpPr>
          <p:cNvPr id="47" name="SK-5-text-46"/>
          <p:cNvSpPr/>
          <p:nvPr/>
        </p:nvSpPr>
        <p:spPr>
          <a:xfrm>
            <a:off x="8887867" y="4389090"/>
            <a:ext cx="942975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B8860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650" dirty="0"/>
          </a:p>
        </p:txBody>
      </p:sp>
      <p:sp>
        <p:nvSpPr>
          <p:cNvPr id="48" name="SK-5-text-47"/>
          <p:cNvSpPr/>
          <p:nvPr/>
        </p:nvSpPr>
        <p:spPr>
          <a:xfrm>
            <a:off x="8327082" y="4773067"/>
            <a:ext cx="1401961" cy="46627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815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Designación</a:t>
            </a:r>
            <a:endParaRPr lang="en-US" sz="1650" dirty="0"/>
          </a:p>
          <a:p>
            <a:pPr marL="0" indent="0" algn="ctr">
              <a:lnSpc>
                <a:spcPts val="1815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del Sustituto</a:t>
            </a:r>
            <a:endParaRPr lang="en-US" sz="1650" dirty="0"/>
          </a:p>
        </p:txBody>
      </p:sp>
      <p:sp>
        <p:nvSpPr>
          <p:cNvPr id="49" name="SK-5-text-48"/>
          <p:cNvSpPr/>
          <p:nvPr/>
        </p:nvSpPr>
        <p:spPr>
          <a:xfrm>
            <a:off x="7924800" y="5493246"/>
            <a:ext cx="2206675" cy="6171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Poder Legislativo designa</a:t>
            </a:r>
            <a:endParaRPr lang="en-US" sz="1200" dirty="0"/>
          </a:p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 titular sustituto para</a:t>
            </a:r>
            <a:endParaRPr lang="en-US" sz="1200" dirty="0"/>
          </a:p>
          <a:p>
            <a:pPr marL="0" indent="0" algn="ctr">
              <a:lnSpc>
                <a:spcPts val="1440"/>
              </a:lnSpc>
              <a:buNone/>
            </a:pPr>
            <a:r>
              <a:rPr lang="en-US" sz="1200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concluir el periodo.</a:t>
            </a:r>
            <a:endParaRPr lang="en-US" sz="1200" dirty="0"/>
          </a:p>
        </p:txBody>
      </p:sp>
      <p:sp>
        <p:nvSpPr>
          <p:cNvPr id="50" name="SK-5-text-49"/>
          <p:cNvSpPr/>
          <p:nvPr/>
        </p:nvSpPr>
        <p:spPr>
          <a:xfrm>
            <a:off x="3509665" y="6487567"/>
            <a:ext cx="5147965" cy="19198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Ley Federal de Revocación de Mandato (LFRM, 2021) · Art. 35, fracción IX, CPEUM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6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6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3184"/>
            <a:ext cx="231577" cy="528042"/>
          </a:xfrm>
          <a:prstGeom prst="rect">
            <a:avLst/>
          </a:prstGeom>
        </p:spPr>
      </p:pic>
      <p:pic>
        <p:nvPicPr>
          <p:cNvPr id="4" name="SK-6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67" y="1337221"/>
            <a:ext cx="1219200" cy="143917"/>
          </a:xfrm>
          <a:prstGeom prst="rect">
            <a:avLst/>
          </a:prstGeom>
        </p:spPr>
      </p:pic>
      <p:pic>
        <p:nvPicPr>
          <p:cNvPr id="5" name="SK-6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71" y="2352229"/>
            <a:ext cx="3401467" cy="3435846"/>
          </a:xfrm>
          <a:prstGeom prst="rect">
            <a:avLst/>
          </a:prstGeom>
        </p:spPr>
      </p:pic>
      <p:pic>
        <p:nvPicPr>
          <p:cNvPr id="6" name="SK-6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71" y="2352229"/>
            <a:ext cx="3401467" cy="164455"/>
          </a:xfrm>
          <a:prstGeom prst="rect">
            <a:avLst/>
          </a:prstGeom>
        </p:spPr>
      </p:pic>
      <p:pic>
        <p:nvPicPr>
          <p:cNvPr id="7" name="SK-6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88" y="2263080"/>
            <a:ext cx="390079" cy="253603"/>
          </a:xfrm>
          <a:prstGeom prst="rect">
            <a:avLst/>
          </a:prstGeom>
        </p:spPr>
      </p:pic>
      <p:pic>
        <p:nvPicPr>
          <p:cNvPr id="8" name="SK-6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090" y="2352229"/>
            <a:ext cx="3401467" cy="3435846"/>
          </a:xfrm>
          <a:prstGeom prst="rect">
            <a:avLst/>
          </a:prstGeom>
        </p:spPr>
      </p:pic>
      <p:pic>
        <p:nvPicPr>
          <p:cNvPr id="9" name="SK-6-img-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090" y="2352229"/>
            <a:ext cx="3401467" cy="164455"/>
          </a:xfrm>
          <a:prstGeom prst="rect">
            <a:avLst/>
          </a:prstGeom>
        </p:spPr>
      </p:pic>
      <p:pic>
        <p:nvPicPr>
          <p:cNvPr id="10" name="SK-6-img-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6259" y="2263080"/>
            <a:ext cx="390079" cy="253603"/>
          </a:xfrm>
          <a:prstGeom prst="rect">
            <a:avLst/>
          </a:prstGeom>
        </p:spPr>
      </p:pic>
      <p:pic>
        <p:nvPicPr>
          <p:cNvPr id="11" name="SK-6-img-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7561" y="2352229"/>
            <a:ext cx="3401467" cy="3435846"/>
          </a:xfrm>
          <a:prstGeom prst="rect">
            <a:avLst/>
          </a:prstGeom>
        </p:spPr>
      </p:pic>
      <p:pic>
        <p:nvPicPr>
          <p:cNvPr id="12" name="SK-6-img-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7561" y="2352229"/>
            <a:ext cx="3401467" cy="164455"/>
          </a:xfrm>
          <a:prstGeom prst="rect">
            <a:avLst/>
          </a:prstGeom>
        </p:spPr>
      </p:pic>
      <p:pic>
        <p:nvPicPr>
          <p:cNvPr id="13" name="SK-6-img-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4879" y="2263080"/>
            <a:ext cx="390079" cy="253603"/>
          </a:xfrm>
          <a:prstGeom prst="rect">
            <a:avLst/>
          </a:prstGeom>
        </p:spPr>
      </p:pic>
      <p:pic>
        <p:nvPicPr>
          <p:cNvPr id="14" name="SK-6-img-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2894" y="3442692"/>
            <a:ext cx="365671" cy="143917"/>
          </a:xfrm>
          <a:prstGeom prst="rect">
            <a:avLst/>
          </a:prstGeom>
        </p:spPr>
      </p:pic>
      <p:pic>
        <p:nvPicPr>
          <p:cNvPr id="15" name="SK-6-img-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72565" y="4711303"/>
            <a:ext cx="109686" cy="1076623"/>
          </a:xfrm>
          <a:prstGeom prst="rect">
            <a:avLst/>
          </a:prstGeom>
        </p:spPr>
      </p:pic>
      <p:pic>
        <p:nvPicPr>
          <p:cNvPr id="16" name="SK-6-img-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2886" y="5726311"/>
            <a:ext cx="999679" cy="137071"/>
          </a:xfrm>
          <a:prstGeom prst="rect">
            <a:avLst/>
          </a:prstGeom>
        </p:spPr>
      </p:pic>
      <p:pic>
        <p:nvPicPr>
          <p:cNvPr id="17" name="SK-6-img-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471" y="6069211"/>
            <a:ext cx="10838557" cy="637729"/>
          </a:xfrm>
          <a:prstGeom prst="rect">
            <a:avLst/>
          </a:prstGeom>
        </p:spPr>
      </p:pic>
      <p:pic>
        <p:nvPicPr>
          <p:cNvPr id="18" name="SK-6-img-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898" y="5932140"/>
            <a:ext cx="365671" cy="267444"/>
          </a:xfrm>
          <a:prstGeom prst="rect">
            <a:avLst/>
          </a:prstGeom>
        </p:spPr>
      </p:pic>
      <p:pic>
        <p:nvPicPr>
          <p:cNvPr id="19" name="SK-6-img-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85177" y="294829"/>
            <a:ext cx="1560463" cy="1920180"/>
          </a:xfrm>
          <a:prstGeom prst="rect">
            <a:avLst/>
          </a:prstGeom>
        </p:spPr>
      </p:pic>
      <p:sp>
        <p:nvSpPr>
          <p:cNvPr id="20" name="SK-6-text-19"/>
          <p:cNvSpPr/>
          <p:nvPr/>
        </p:nvSpPr>
        <p:spPr>
          <a:xfrm>
            <a:off x="658267" y="383977"/>
            <a:ext cx="7816215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ANÁLISIS COMPARADO · 06 / 10</a:t>
            </a:r>
            <a:endParaRPr lang="en-US" sz="1650" dirty="0"/>
          </a:p>
        </p:txBody>
      </p:sp>
      <p:sp>
        <p:nvSpPr>
          <p:cNvPr id="21" name="SK-6-text-20"/>
          <p:cNvSpPr/>
          <p:nvPr/>
        </p:nvSpPr>
        <p:spPr>
          <a:xfrm>
            <a:off x="633859" y="754261"/>
            <a:ext cx="11558141" cy="5691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4050" b="1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Análisis Comparado en América Latina</a:t>
            </a:r>
            <a:endParaRPr lang="en-US" sz="4050" dirty="0"/>
          </a:p>
        </p:txBody>
      </p:sp>
      <p:sp>
        <p:nvSpPr>
          <p:cNvPr id="22" name="SK-6-text-21"/>
          <p:cNvSpPr/>
          <p:nvPr/>
        </p:nvSpPr>
        <p:spPr>
          <a:xfrm>
            <a:off x="621655" y="1639044"/>
            <a:ext cx="11570345" cy="33590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Solo 3 de 33 países en la región contemplan la revocación de mandato presidencial.</a:t>
            </a:r>
            <a:endParaRPr lang="en-US" sz="1950" dirty="0"/>
          </a:p>
        </p:txBody>
      </p:sp>
      <p:sp>
        <p:nvSpPr>
          <p:cNvPr id="23" name="SK-6-text-22"/>
          <p:cNvSpPr/>
          <p:nvPr/>
        </p:nvSpPr>
        <p:spPr>
          <a:xfrm>
            <a:off x="1158180" y="2688282"/>
            <a:ext cx="7198043" cy="34974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Venezuela · 2004</a:t>
            </a:r>
            <a:endParaRPr lang="en-US" sz="2475" dirty="0"/>
          </a:p>
        </p:txBody>
      </p:sp>
      <p:sp>
        <p:nvSpPr>
          <p:cNvPr id="24" name="SK-6-text-23"/>
          <p:cNvSpPr/>
          <p:nvPr/>
        </p:nvSpPr>
        <p:spPr>
          <a:xfrm>
            <a:off x="1560463" y="3264396"/>
            <a:ext cx="3549015" cy="5554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4050" b="1" dirty="0">
                <a:solidFill>
                  <a:srgbClr val="B48E5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~70%</a:t>
            </a:r>
            <a:endParaRPr lang="en-US" sz="4050" dirty="0"/>
          </a:p>
        </p:txBody>
      </p:sp>
      <p:sp>
        <p:nvSpPr>
          <p:cNvPr id="25" name="SK-6-text-24"/>
          <p:cNvSpPr/>
          <p:nvPr/>
        </p:nvSpPr>
        <p:spPr>
          <a:xfrm>
            <a:off x="1219200" y="3895279"/>
            <a:ext cx="5888355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participación ciudadana</a:t>
            </a:r>
            <a:endParaRPr lang="en-US" sz="1650" dirty="0"/>
          </a:p>
        </p:txBody>
      </p:sp>
      <p:sp>
        <p:nvSpPr>
          <p:cNvPr id="26" name="SK-6-text-25"/>
          <p:cNvSpPr/>
          <p:nvPr/>
        </p:nvSpPr>
        <p:spPr>
          <a:xfrm>
            <a:off x="1682353" y="4402782"/>
            <a:ext cx="3095625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B48E5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RATIFICADO</a:t>
            </a:r>
            <a:endParaRPr lang="en-US" sz="1950" dirty="0"/>
          </a:p>
        </p:txBody>
      </p:sp>
      <p:sp>
        <p:nvSpPr>
          <p:cNvPr id="27" name="SK-6-text-26"/>
          <p:cNvSpPr/>
          <p:nvPr/>
        </p:nvSpPr>
        <p:spPr>
          <a:xfrm>
            <a:off x="816769" y="4889748"/>
            <a:ext cx="8401050" cy="2193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Chávez continuó con ~60% de votos</a:t>
            </a:r>
            <a:endParaRPr lang="en-US" sz="1500" dirty="0"/>
          </a:p>
        </p:txBody>
      </p:sp>
      <p:sp>
        <p:nvSpPr>
          <p:cNvPr id="28" name="SK-6-text-27"/>
          <p:cNvSpPr/>
          <p:nvPr/>
        </p:nvSpPr>
        <p:spPr>
          <a:xfrm>
            <a:off x="816769" y="5177730"/>
            <a:ext cx="2828479" cy="43889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Oposición señaló irregularidades;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presidente se consolidó</a:t>
            </a:r>
            <a:endParaRPr lang="en-US" sz="1425" dirty="0"/>
          </a:p>
        </p:txBody>
      </p:sp>
      <p:sp>
        <p:nvSpPr>
          <p:cNvPr id="29" name="SK-6-text-28"/>
          <p:cNvSpPr/>
          <p:nvPr/>
        </p:nvSpPr>
        <p:spPr>
          <a:xfrm>
            <a:off x="5108377" y="2681436"/>
            <a:ext cx="6443663" cy="34290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Bolivia · 2008</a:t>
            </a:r>
            <a:endParaRPr lang="en-US" sz="2475" dirty="0"/>
          </a:p>
        </p:txBody>
      </p:sp>
      <p:sp>
        <p:nvSpPr>
          <p:cNvPr id="30" name="SK-6-text-29"/>
          <p:cNvSpPr/>
          <p:nvPr/>
        </p:nvSpPr>
        <p:spPr>
          <a:xfrm>
            <a:off x="5303490" y="3264396"/>
            <a:ext cx="3549015" cy="5554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4050" b="1" dirty="0">
                <a:solidFill>
                  <a:srgbClr val="B48E5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&gt;80%</a:t>
            </a:r>
            <a:endParaRPr lang="en-US" sz="4050" dirty="0"/>
          </a:p>
        </p:txBody>
      </p:sp>
      <p:sp>
        <p:nvSpPr>
          <p:cNvPr id="31" name="SK-6-text-30"/>
          <p:cNvSpPr/>
          <p:nvPr/>
        </p:nvSpPr>
        <p:spPr>
          <a:xfrm>
            <a:off x="5339953" y="3895279"/>
            <a:ext cx="4128135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voto obligatorio</a:t>
            </a:r>
            <a:endParaRPr lang="en-US" sz="1650" dirty="0"/>
          </a:p>
        </p:txBody>
      </p:sp>
      <p:sp>
        <p:nvSpPr>
          <p:cNvPr id="32" name="SK-6-text-31"/>
          <p:cNvSpPr/>
          <p:nvPr/>
        </p:nvSpPr>
        <p:spPr>
          <a:xfrm>
            <a:off x="5400973" y="4402782"/>
            <a:ext cx="3095625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B48E5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RATIFICADO</a:t>
            </a:r>
            <a:endParaRPr lang="en-US" sz="1950" dirty="0"/>
          </a:p>
        </p:txBody>
      </p:sp>
      <p:sp>
        <p:nvSpPr>
          <p:cNvPr id="33" name="SK-6-text-32"/>
          <p:cNvSpPr/>
          <p:nvPr/>
        </p:nvSpPr>
        <p:spPr>
          <a:xfrm>
            <a:off x="4510980" y="4889748"/>
            <a:ext cx="7681020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Evo Morales continuó con ~2/3: votos</a:t>
            </a:r>
            <a:endParaRPr lang="en-US" sz="1500" dirty="0"/>
          </a:p>
        </p:txBody>
      </p:sp>
      <p:sp>
        <p:nvSpPr>
          <p:cNvPr id="34" name="SK-6-text-33"/>
          <p:cNvSpPr/>
          <p:nvPr/>
        </p:nvSpPr>
        <p:spPr>
          <a:xfrm>
            <a:off x="4510980" y="5177730"/>
            <a:ext cx="2938165" cy="41820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Dos prefectos opositores sí fueron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revocados</a:t>
            </a:r>
            <a:endParaRPr lang="en-US" sz="1425" dirty="0"/>
          </a:p>
        </p:txBody>
      </p:sp>
      <p:sp>
        <p:nvSpPr>
          <p:cNvPr id="35" name="SK-6-text-34"/>
          <p:cNvSpPr/>
          <p:nvPr/>
        </p:nvSpPr>
        <p:spPr>
          <a:xfrm>
            <a:off x="9217075" y="2688282"/>
            <a:ext cx="2797492" cy="33590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Ecuador</a:t>
            </a:r>
            <a:endParaRPr lang="en-US" sz="2475" dirty="0"/>
          </a:p>
        </p:txBody>
      </p:sp>
      <p:sp>
        <p:nvSpPr>
          <p:cNvPr id="36" name="SK-6-text-35"/>
          <p:cNvSpPr/>
          <p:nvPr/>
        </p:nvSpPr>
        <p:spPr>
          <a:xfrm>
            <a:off x="8473380" y="3895279"/>
            <a:ext cx="3718620" cy="28798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ningún ejercicio completado</a:t>
            </a:r>
            <a:endParaRPr lang="en-US" sz="1650" dirty="0"/>
          </a:p>
        </p:txBody>
      </p:sp>
      <p:sp>
        <p:nvSpPr>
          <p:cNvPr id="37" name="SK-6-text-36"/>
          <p:cNvSpPr/>
          <p:nvPr/>
        </p:nvSpPr>
        <p:spPr>
          <a:xfrm>
            <a:off x="8997553" y="4402782"/>
            <a:ext cx="3194447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 EJERCICIO</a:t>
            </a:r>
            <a:endParaRPr lang="en-US" sz="1950" dirty="0"/>
          </a:p>
        </p:txBody>
      </p:sp>
      <p:sp>
        <p:nvSpPr>
          <p:cNvPr id="38" name="SK-6-text-37"/>
          <p:cNvSpPr/>
          <p:nvPr/>
        </p:nvSpPr>
        <p:spPr>
          <a:xfrm>
            <a:off x="8266063" y="4889748"/>
            <a:ext cx="3925937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Mecanismo existe en el marco legal</a:t>
            </a:r>
            <a:endParaRPr lang="en-US" sz="1500" dirty="0"/>
          </a:p>
        </p:txBody>
      </p:sp>
      <p:sp>
        <p:nvSpPr>
          <p:cNvPr id="39" name="SK-6-text-38"/>
          <p:cNvSpPr/>
          <p:nvPr/>
        </p:nvSpPr>
        <p:spPr>
          <a:xfrm>
            <a:off x="8278267" y="5177730"/>
            <a:ext cx="2974777" cy="43889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Nunca ha llegado a completarse un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A2B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proceso</a:t>
            </a:r>
            <a:endParaRPr lang="en-US" sz="1425" dirty="0"/>
          </a:p>
        </p:txBody>
      </p:sp>
      <p:sp>
        <p:nvSpPr>
          <p:cNvPr id="40" name="SK-6-text-39"/>
          <p:cNvSpPr/>
          <p:nvPr/>
        </p:nvSpPr>
        <p:spPr>
          <a:xfrm>
            <a:off x="1071860" y="6192738"/>
            <a:ext cx="10035778" cy="34290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950" b="1" dirty="0">
                <a:solidFill>
                  <a:srgbClr val="F0D0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todos los casos, los presidentes terminaron ratificados y políticamente fortalecidos</a:t>
            </a:r>
            <a:endParaRPr lang="en-US" sz="1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7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7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98" y="425053"/>
            <a:ext cx="146298" cy="685800"/>
          </a:xfrm>
          <a:prstGeom prst="rect">
            <a:avLst/>
          </a:prstGeom>
        </p:spPr>
      </p:pic>
      <p:pic>
        <p:nvPicPr>
          <p:cNvPr id="4" name="SK-7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98" y="1314004"/>
            <a:ext cx="11277600" cy="19050"/>
          </a:xfrm>
          <a:prstGeom prst="rect">
            <a:avLst/>
          </a:prstGeom>
        </p:spPr>
      </p:pic>
      <p:pic>
        <p:nvPicPr>
          <p:cNvPr id="5" name="SK-7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98" y="1543050"/>
            <a:ext cx="5193655" cy="3696444"/>
          </a:xfrm>
          <a:prstGeom prst="rect">
            <a:avLst/>
          </a:prstGeom>
        </p:spPr>
      </p:pic>
      <p:pic>
        <p:nvPicPr>
          <p:cNvPr id="6" name="SK-7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98" y="1543050"/>
            <a:ext cx="146298" cy="3696444"/>
          </a:xfrm>
          <a:prstGeom prst="rect">
            <a:avLst/>
          </a:prstGeom>
        </p:spPr>
      </p:pic>
      <p:pic>
        <p:nvPicPr>
          <p:cNvPr id="7" name="SK-7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98" y="1741884"/>
            <a:ext cx="2596902" cy="281136"/>
          </a:xfrm>
          <a:prstGeom prst="rect">
            <a:avLst/>
          </a:prstGeom>
        </p:spPr>
      </p:pic>
      <p:pic>
        <p:nvPicPr>
          <p:cNvPr id="8" name="SK-7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954000"/>
            <a:ext cx="146298" cy="137071"/>
          </a:xfrm>
          <a:prstGeom prst="rect">
            <a:avLst/>
          </a:prstGeom>
        </p:spPr>
      </p:pic>
      <p:pic>
        <p:nvPicPr>
          <p:cNvPr id="9" name="SK-7-img-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298" y="1543050"/>
            <a:ext cx="5193655" cy="3696444"/>
          </a:xfrm>
          <a:prstGeom prst="rect">
            <a:avLst/>
          </a:prstGeom>
        </p:spPr>
      </p:pic>
      <p:pic>
        <p:nvPicPr>
          <p:cNvPr id="10" name="SK-7-img-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298" y="1543050"/>
            <a:ext cx="146298" cy="3696444"/>
          </a:xfrm>
          <a:prstGeom prst="rect">
            <a:avLst/>
          </a:prstGeom>
        </p:spPr>
      </p:pic>
      <p:pic>
        <p:nvPicPr>
          <p:cNvPr id="11" name="SK-7-img-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098" y="1741884"/>
            <a:ext cx="2767724" cy="281136"/>
          </a:xfrm>
          <a:prstGeom prst="rect">
            <a:avLst/>
          </a:prstGeom>
        </p:spPr>
      </p:pic>
      <p:pic>
        <p:nvPicPr>
          <p:cNvPr id="12" name="SK-7-img-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3024336"/>
            <a:ext cx="146298" cy="137071"/>
          </a:xfrm>
          <a:prstGeom prst="rect">
            <a:avLst/>
          </a:prstGeom>
        </p:spPr>
      </p:pic>
      <p:pic>
        <p:nvPicPr>
          <p:cNvPr id="13" name="SK-7-img-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3710136"/>
            <a:ext cx="146298" cy="137071"/>
          </a:xfrm>
          <a:prstGeom prst="rect">
            <a:avLst/>
          </a:prstGeom>
        </p:spPr>
      </p:pic>
      <p:pic>
        <p:nvPicPr>
          <p:cNvPr id="14" name="SK-7-img-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898" y="5465713"/>
            <a:ext cx="10680055" cy="781794"/>
          </a:xfrm>
          <a:prstGeom prst="rect">
            <a:avLst/>
          </a:prstGeom>
        </p:spPr>
      </p:pic>
      <p:pic>
        <p:nvPicPr>
          <p:cNvPr id="15" name="SK-7-img-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6153596"/>
            <a:ext cx="8534400" cy="9525"/>
          </a:xfrm>
          <a:prstGeom prst="rect">
            <a:avLst/>
          </a:prstGeom>
        </p:spPr>
      </p:pic>
      <p:pic>
        <p:nvPicPr>
          <p:cNvPr id="16" name="SK-7-img-1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98" y="6505575"/>
            <a:ext cx="11277600" cy="19050"/>
          </a:xfrm>
          <a:prstGeom prst="rect">
            <a:avLst/>
          </a:prstGeom>
        </p:spPr>
      </p:pic>
      <p:pic>
        <p:nvPicPr>
          <p:cNvPr id="17" name="SK-7-img-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2063" y="2962573"/>
            <a:ext cx="1609279" cy="1152079"/>
          </a:xfrm>
          <a:prstGeom prst="rect">
            <a:avLst/>
          </a:prstGeom>
        </p:spPr>
      </p:pic>
      <p:pic>
        <p:nvPicPr>
          <p:cNvPr id="18" name="SK-7-img-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2275" y="2715667"/>
            <a:ext cx="1158180" cy="1446907"/>
          </a:xfrm>
          <a:prstGeom prst="rect">
            <a:avLst/>
          </a:prstGeom>
        </p:spPr>
      </p:pic>
      <p:sp>
        <p:nvSpPr>
          <p:cNvPr id="19" name="SK-7-text-18"/>
          <p:cNvSpPr/>
          <p:nvPr/>
        </p:nvSpPr>
        <p:spPr>
          <a:xfrm>
            <a:off x="731490" y="425053"/>
            <a:ext cx="7564755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8E8E8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 / 10 · Análisis de Casos</a:t>
            </a:r>
            <a:endParaRPr lang="en-US" sz="1650" dirty="0"/>
          </a:p>
        </p:txBody>
      </p:sp>
      <p:sp>
        <p:nvSpPr>
          <p:cNvPr id="20" name="SK-7-text-19"/>
          <p:cNvSpPr/>
          <p:nvPr/>
        </p:nvSpPr>
        <p:spPr>
          <a:xfrm>
            <a:off x="743694" y="713184"/>
            <a:ext cx="11448306" cy="46627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1D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Experiencia de la RM en México</a:t>
            </a:r>
            <a:endParaRPr lang="en-US" sz="3000" dirty="0"/>
          </a:p>
        </p:txBody>
      </p:sp>
      <p:sp>
        <p:nvSpPr>
          <p:cNvPr id="21" name="SK-7-text-20"/>
          <p:cNvSpPr/>
          <p:nvPr/>
        </p:nvSpPr>
        <p:spPr>
          <a:xfrm>
            <a:off x="1182588" y="1796653"/>
            <a:ext cx="3857625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 01 · FEDERAL</a:t>
            </a:r>
            <a:endParaRPr lang="en-US" sz="1350" dirty="0"/>
          </a:p>
        </p:txBody>
      </p:sp>
      <p:sp>
        <p:nvSpPr>
          <p:cNvPr id="22" name="SK-7-text-21"/>
          <p:cNvSpPr/>
          <p:nvPr/>
        </p:nvSpPr>
        <p:spPr>
          <a:xfrm>
            <a:off x="1097161" y="2173932"/>
            <a:ext cx="9307830" cy="29482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Revocación de Mandato 2022</a:t>
            </a:r>
            <a:endParaRPr lang="en-US" sz="2100" dirty="0"/>
          </a:p>
        </p:txBody>
      </p:sp>
      <p:sp>
        <p:nvSpPr>
          <p:cNvPr id="23" name="SK-7-text-22"/>
          <p:cNvSpPr/>
          <p:nvPr/>
        </p:nvSpPr>
        <p:spPr>
          <a:xfrm>
            <a:off x="3072556" y="2867472"/>
            <a:ext cx="2923223" cy="34290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&lt; 20 %</a:t>
            </a:r>
            <a:endParaRPr lang="en-US" sz="2475" dirty="0"/>
          </a:p>
        </p:txBody>
      </p:sp>
      <p:sp>
        <p:nvSpPr>
          <p:cNvPr id="24" name="SK-7-text-23"/>
          <p:cNvSpPr/>
          <p:nvPr/>
        </p:nvSpPr>
        <p:spPr>
          <a:xfrm>
            <a:off x="3060055" y="3182094"/>
            <a:ext cx="4817745" cy="2125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Participación ciudadana</a:t>
            </a:r>
            <a:endParaRPr lang="en-US" sz="1350" dirty="0"/>
          </a:p>
        </p:txBody>
      </p:sp>
      <p:sp>
        <p:nvSpPr>
          <p:cNvPr id="25" name="SK-7-text-24"/>
          <p:cNvSpPr/>
          <p:nvPr/>
        </p:nvSpPr>
        <p:spPr>
          <a:xfrm>
            <a:off x="2926258" y="3587117"/>
            <a:ext cx="2962573" cy="32221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01D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Continuidad amplia</a:t>
            </a:r>
            <a:endParaRPr lang="en-US" sz="2100" dirty="0"/>
          </a:p>
        </p:txBody>
      </p:sp>
      <p:sp>
        <p:nvSpPr>
          <p:cNvPr id="26" name="SK-7-text-25"/>
          <p:cNvSpPr/>
          <p:nvPr/>
        </p:nvSpPr>
        <p:spPr>
          <a:xfrm>
            <a:off x="3048000" y="3936355"/>
            <a:ext cx="4817745" cy="2193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Resultado del ejercicio</a:t>
            </a:r>
            <a:endParaRPr lang="en-US" sz="1350" dirty="0"/>
          </a:p>
        </p:txBody>
      </p:sp>
      <p:sp>
        <p:nvSpPr>
          <p:cNvPr id="27" name="SK-7-text-26"/>
          <p:cNvSpPr/>
          <p:nvPr/>
        </p:nvSpPr>
        <p:spPr>
          <a:xfrm>
            <a:off x="1084957" y="4471392"/>
            <a:ext cx="4632871" cy="6171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Las firmas requeridas se obtuvieron principalmente a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instancias del presidente y Morena. La oposición lo interpretó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como ratificación política y antesala de 2024.</a:t>
            </a:r>
            <a:endParaRPr lang="en-US" sz="1200" dirty="0"/>
          </a:p>
        </p:txBody>
      </p:sp>
      <p:sp>
        <p:nvSpPr>
          <p:cNvPr id="28" name="SK-7-text-27"/>
          <p:cNvSpPr/>
          <p:nvPr/>
        </p:nvSpPr>
        <p:spPr>
          <a:xfrm>
            <a:off x="6778675" y="1796653"/>
            <a:ext cx="4680585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CASO 02 · SUBNACIONAL</a:t>
            </a:r>
            <a:endParaRPr lang="en-US" sz="1350" dirty="0"/>
          </a:p>
        </p:txBody>
      </p:sp>
      <p:sp>
        <p:nvSpPr>
          <p:cNvPr id="29" name="SK-7-text-28"/>
          <p:cNvSpPr/>
          <p:nvPr/>
        </p:nvSpPr>
        <p:spPr>
          <a:xfrm>
            <a:off x="6693396" y="2153394"/>
            <a:ext cx="3779490" cy="5828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Oaxaca 2026 — Gobernador</a:t>
            </a:r>
            <a:endParaRPr lang="en-US" sz="1875" dirty="0"/>
          </a:p>
          <a:p>
            <a:pPr marL="0" indent="0" algn="l">
              <a:lnSpc>
                <a:spcPts val="225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Salomón Jara Cruz</a:t>
            </a:r>
            <a:endParaRPr lang="en-US" sz="1875" dirty="0"/>
          </a:p>
        </p:txBody>
      </p:sp>
      <p:sp>
        <p:nvSpPr>
          <p:cNvPr id="30" name="SK-7-text-29"/>
          <p:cNvSpPr/>
          <p:nvPr/>
        </p:nvSpPr>
        <p:spPr>
          <a:xfrm>
            <a:off x="8839125" y="2912567"/>
            <a:ext cx="2923223" cy="32905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&lt; 30 %</a:t>
            </a:r>
            <a:endParaRPr lang="en-US" sz="2475" dirty="0"/>
          </a:p>
        </p:txBody>
      </p:sp>
      <p:sp>
        <p:nvSpPr>
          <p:cNvPr id="31" name="SK-7-text-30"/>
          <p:cNvSpPr/>
          <p:nvPr/>
        </p:nvSpPr>
        <p:spPr>
          <a:xfrm>
            <a:off x="8802588" y="3182094"/>
            <a:ext cx="3389412" cy="2125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Participación ciudadana</a:t>
            </a:r>
            <a:endParaRPr lang="en-US" sz="1350" dirty="0"/>
          </a:p>
        </p:txBody>
      </p:sp>
      <p:sp>
        <p:nvSpPr>
          <p:cNvPr id="32" name="SK-7-text-31"/>
          <p:cNvSpPr/>
          <p:nvPr/>
        </p:nvSpPr>
        <p:spPr>
          <a:xfrm>
            <a:off x="8832383" y="3615482"/>
            <a:ext cx="3682008" cy="32905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60 – 40</a:t>
            </a:r>
            <a:endParaRPr lang="en-US" sz="2475" dirty="0"/>
          </a:p>
        </p:txBody>
      </p:sp>
      <p:sp>
        <p:nvSpPr>
          <p:cNvPr id="33" name="SK-7-text-32"/>
          <p:cNvSpPr/>
          <p:nvPr/>
        </p:nvSpPr>
        <p:spPr>
          <a:xfrm>
            <a:off x="8790384" y="3929509"/>
            <a:ext cx="1962894" cy="41820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85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Resultado: continuidad</a:t>
            </a:r>
            <a:endParaRPr lang="en-US" sz="1350" dirty="0"/>
          </a:p>
          <a:p>
            <a:pPr marL="0" indent="0" algn="l">
              <a:lnSpc>
                <a:spcPts val="1485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sobre revocación</a:t>
            </a:r>
            <a:endParaRPr lang="en-US" sz="1350" dirty="0"/>
          </a:p>
        </p:txBody>
      </p:sp>
      <p:sp>
        <p:nvSpPr>
          <p:cNvPr id="34" name="SK-7-text-33"/>
          <p:cNvSpPr/>
          <p:nvPr/>
        </p:nvSpPr>
        <p:spPr>
          <a:xfrm>
            <a:off x="6681192" y="4471392"/>
            <a:ext cx="4559796" cy="6171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Primera RM subnacional en México. El margen 60-40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revela un descontento ciudadano considerable, a pesar de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que la continuidad prevaleció.</a:t>
            </a:r>
            <a:endParaRPr lang="en-US" sz="1200" dirty="0"/>
          </a:p>
        </p:txBody>
      </p:sp>
      <p:sp>
        <p:nvSpPr>
          <p:cNvPr id="35" name="SK-7-text-34"/>
          <p:cNvSpPr/>
          <p:nvPr/>
        </p:nvSpPr>
        <p:spPr>
          <a:xfrm>
            <a:off x="1907203" y="5517430"/>
            <a:ext cx="8497788" cy="5896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 ambos casos la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figura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suscitó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un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ejercicio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</a:p>
          <a:p>
            <a:pPr marL="0" indent="0" algn="ctr">
              <a:lnSpc>
                <a:spcPts val="2250"/>
              </a:lnSpc>
              <a:buNone/>
            </a:pP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democrático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limitado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que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amerita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</a:t>
            </a: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75" b="1" dirty="0" err="1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revisión</a:t>
            </a:r>
            <a:endParaRPr lang="en-US" sz="1875" dirty="0"/>
          </a:p>
        </p:txBody>
      </p:sp>
      <p:sp>
        <p:nvSpPr>
          <p:cNvPr id="36" name="SK-7-text-35"/>
          <p:cNvSpPr/>
          <p:nvPr/>
        </p:nvSpPr>
        <p:spPr>
          <a:xfrm>
            <a:off x="414486" y="6590407"/>
            <a:ext cx="9481185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8E8E8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José Luis Mendoza Tablero · IEE Puebla 2026</a:t>
            </a:r>
            <a:endParaRPr lang="en-US" sz="1350" dirty="0"/>
          </a:p>
        </p:txBody>
      </p:sp>
      <p:sp>
        <p:nvSpPr>
          <p:cNvPr id="37" name="SK-7-text-36"/>
          <p:cNvSpPr/>
          <p:nvPr/>
        </p:nvSpPr>
        <p:spPr>
          <a:xfrm>
            <a:off x="11484769" y="6590407"/>
            <a:ext cx="707231" cy="17829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C49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1350" dirty="0"/>
          </a:p>
        </p:txBody>
      </p:sp>
      <p:pic>
        <p:nvPicPr>
          <p:cNvPr id="38" name="SK-7-img-7" descr="preencoded.png">
            <a:extLst>
              <a:ext uri="{FF2B5EF4-FFF2-40B4-BE49-F238E27FC236}">
                <a16:creationId xmlns:a16="http://schemas.microsoft.com/office/drawing/2014/main" id="{79E7DD30-667E-DCEA-69F6-9E110AFCE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3734" y="3653133"/>
            <a:ext cx="146298" cy="1370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8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8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96" y="662434"/>
            <a:ext cx="10387459" cy="19050"/>
          </a:xfrm>
          <a:prstGeom prst="rect">
            <a:avLst/>
          </a:prstGeom>
        </p:spPr>
      </p:pic>
      <p:pic>
        <p:nvPicPr>
          <p:cNvPr id="4" name="SK-8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2557"/>
            <a:ext cx="719286" cy="281136"/>
          </a:xfrm>
          <a:prstGeom prst="rect">
            <a:avLst/>
          </a:prstGeom>
        </p:spPr>
      </p:pic>
      <p:pic>
        <p:nvPicPr>
          <p:cNvPr id="5" name="SK-8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96" y="2022425"/>
            <a:ext cx="1731169" cy="28575"/>
          </a:xfrm>
          <a:prstGeom prst="rect">
            <a:avLst/>
          </a:prstGeom>
        </p:spPr>
      </p:pic>
      <p:pic>
        <p:nvPicPr>
          <p:cNvPr id="6" name="SK-8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196" y="2852886"/>
            <a:ext cx="3182094" cy="2825353"/>
          </a:xfrm>
          <a:prstGeom prst="rect">
            <a:avLst/>
          </a:prstGeom>
        </p:spPr>
      </p:pic>
      <p:pic>
        <p:nvPicPr>
          <p:cNvPr id="7" name="SK-8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196" y="2770584"/>
            <a:ext cx="3182094" cy="137071"/>
          </a:xfrm>
          <a:prstGeom prst="rect">
            <a:avLst/>
          </a:prstGeom>
        </p:spPr>
      </p:pic>
      <p:pic>
        <p:nvPicPr>
          <p:cNvPr id="8" name="SK-8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8777" y="2852886"/>
            <a:ext cx="3182094" cy="2825353"/>
          </a:xfrm>
          <a:prstGeom prst="rect">
            <a:avLst/>
          </a:prstGeom>
        </p:spPr>
      </p:pic>
      <p:pic>
        <p:nvPicPr>
          <p:cNvPr id="9" name="SK-8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8777" y="2770584"/>
            <a:ext cx="3182094" cy="137071"/>
          </a:xfrm>
          <a:prstGeom prst="rect">
            <a:avLst/>
          </a:prstGeom>
        </p:spPr>
      </p:pic>
      <p:pic>
        <p:nvPicPr>
          <p:cNvPr id="10" name="SK-8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5357" y="2852886"/>
            <a:ext cx="3182094" cy="2825353"/>
          </a:xfrm>
          <a:prstGeom prst="rect">
            <a:avLst/>
          </a:prstGeom>
        </p:spPr>
      </p:pic>
      <p:pic>
        <p:nvPicPr>
          <p:cNvPr id="11" name="SK-8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5357" y="2770584"/>
            <a:ext cx="3182094" cy="137071"/>
          </a:xfrm>
          <a:prstGeom prst="rect">
            <a:avLst/>
          </a:prstGeom>
        </p:spPr>
      </p:pic>
      <p:pic>
        <p:nvPicPr>
          <p:cNvPr id="12" name="SK-8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196" y="5986909"/>
            <a:ext cx="10375255" cy="521196"/>
          </a:xfrm>
          <a:prstGeom prst="rect">
            <a:avLst/>
          </a:prstGeom>
        </p:spPr>
      </p:pic>
      <p:pic>
        <p:nvPicPr>
          <p:cNvPr id="13" name="SK-8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741319"/>
            <a:ext cx="12192000" cy="116532"/>
          </a:xfrm>
          <a:prstGeom prst="rect">
            <a:avLst/>
          </a:prstGeom>
        </p:spPr>
      </p:pic>
      <p:pic>
        <p:nvPicPr>
          <p:cNvPr id="14" name="SK-8-img-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60361" y="6110436"/>
            <a:ext cx="329059" cy="267444"/>
          </a:xfrm>
          <a:prstGeom prst="rect">
            <a:avLst/>
          </a:prstGeom>
        </p:spPr>
      </p:pic>
      <p:pic>
        <p:nvPicPr>
          <p:cNvPr id="15" name="SK-8-img-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9679" y="5856684"/>
            <a:ext cx="353467" cy="253603"/>
          </a:xfrm>
          <a:prstGeom prst="rect">
            <a:avLst/>
          </a:prstGeom>
        </p:spPr>
      </p:pic>
      <p:pic>
        <p:nvPicPr>
          <p:cNvPr id="16" name="SK-8-img-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17075" y="3058567"/>
            <a:ext cx="914400" cy="850255"/>
          </a:xfrm>
          <a:prstGeom prst="rect">
            <a:avLst/>
          </a:prstGeom>
        </p:spPr>
      </p:pic>
      <p:pic>
        <p:nvPicPr>
          <p:cNvPr id="17" name="SK-8-img-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91200" y="3038029"/>
            <a:ext cx="609600" cy="877788"/>
          </a:xfrm>
          <a:prstGeom prst="rect">
            <a:avLst/>
          </a:prstGeom>
        </p:spPr>
      </p:pic>
      <p:pic>
        <p:nvPicPr>
          <p:cNvPr id="18" name="SK-8-img-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60377" y="3058567"/>
            <a:ext cx="877788" cy="850255"/>
          </a:xfrm>
          <a:prstGeom prst="rect">
            <a:avLst/>
          </a:prstGeom>
        </p:spPr>
      </p:pic>
      <p:sp>
        <p:nvSpPr>
          <p:cNvPr id="19" name="SK-8-text-18"/>
          <p:cNvSpPr/>
          <p:nvPr/>
        </p:nvSpPr>
        <p:spPr>
          <a:xfrm>
            <a:off x="877788" y="356592"/>
            <a:ext cx="6648450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08 / 10 • ANÁLISIS CRÍTICO</a:t>
            </a:r>
            <a:endParaRPr lang="en-US" sz="1500" dirty="0"/>
          </a:p>
        </p:txBody>
      </p:sp>
      <p:sp>
        <p:nvSpPr>
          <p:cNvPr id="20" name="SK-8-text-19"/>
          <p:cNvSpPr/>
          <p:nvPr/>
        </p:nvSpPr>
        <p:spPr>
          <a:xfrm>
            <a:off x="889992" y="857250"/>
            <a:ext cx="4974282" cy="102870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3960"/>
              </a:lnSpc>
              <a:buNone/>
            </a:pPr>
            <a:r>
              <a:rPr lang="en-US" sz="3600" b="1" dirty="0">
                <a:solidFill>
                  <a:srgbClr val="1A2E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Inviabilidad del</a:t>
            </a:r>
            <a:endParaRPr lang="en-US" sz="3600" dirty="0"/>
          </a:p>
          <a:p>
            <a:pPr marL="0" indent="0" algn="l">
              <a:lnSpc>
                <a:spcPts val="3960"/>
              </a:lnSpc>
              <a:buNone/>
            </a:pPr>
            <a:r>
              <a:rPr lang="en-US" sz="3600" b="1" dirty="0">
                <a:solidFill>
                  <a:srgbClr val="1A2E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Mecanismo Actual</a:t>
            </a:r>
            <a:endParaRPr lang="en-US" sz="3600" dirty="0"/>
          </a:p>
        </p:txBody>
      </p:sp>
      <p:sp>
        <p:nvSpPr>
          <p:cNvPr id="21" name="SK-8-text-20"/>
          <p:cNvSpPr/>
          <p:nvPr/>
        </p:nvSpPr>
        <p:spPr>
          <a:xfrm>
            <a:off x="853380" y="2228850"/>
            <a:ext cx="11338620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Altos costos, riesgo de inestabilidad y resultados que no resuelven las crisis de gobernabilidad.</a:t>
            </a:r>
            <a:endParaRPr lang="en-US" sz="1650" dirty="0"/>
          </a:p>
        </p:txBody>
      </p:sp>
      <p:sp>
        <p:nvSpPr>
          <p:cNvPr id="22" name="SK-8-text-21"/>
          <p:cNvSpPr/>
          <p:nvPr/>
        </p:nvSpPr>
        <p:spPr>
          <a:xfrm>
            <a:off x="1499592" y="4046190"/>
            <a:ext cx="1987153" cy="49366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Costo Elevado,</a:t>
            </a:r>
            <a:endParaRPr lang="en-US" sz="1650" dirty="0"/>
          </a:p>
          <a:p>
            <a:pPr marL="0" indent="0" algn="ctr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Beneficio Mínimo</a:t>
            </a:r>
            <a:endParaRPr lang="en-US" sz="1650" dirty="0"/>
          </a:p>
        </p:txBody>
      </p:sp>
      <p:sp>
        <p:nvSpPr>
          <p:cNvPr id="23" name="SK-8-text-22"/>
          <p:cNvSpPr/>
          <p:nvPr/>
        </p:nvSpPr>
        <p:spPr>
          <a:xfrm>
            <a:off x="1121569" y="4629150"/>
            <a:ext cx="2438400" cy="38397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Pérdida significativa de tiempo y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recursos institucionales</a:t>
            </a:r>
            <a:endParaRPr lang="en-US" sz="1200" dirty="0"/>
          </a:p>
        </p:txBody>
      </p:sp>
      <p:sp>
        <p:nvSpPr>
          <p:cNvPr id="24" name="SK-8-text-23"/>
          <p:cNvSpPr/>
          <p:nvPr/>
        </p:nvSpPr>
        <p:spPr>
          <a:xfrm>
            <a:off x="1121569" y="5047357"/>
            <a:ext cx="2816275" cy="38397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Periodo residual de apenas 2 años o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menos — sin planeación ni continuidad</a:t>
            </a:r>
            <a:endParaRPr lang="en-US" sz="1200" dirty="0"/>
          </a:p>
        </p:txBody>
      </p:sp>
      <p:sp>
        <p:nvSpPr>
          <p:cNvPr id="25" name="SK-8-text-24"/>
          <p:cNvSpPr/>
          <p:nvPr/>
        </p:nvSpPr>
        <p:spPr>
          <a:xfrm>
            <a:off x="4901059" y="4032498"/>
            <a:ext cx="2377380" cy="50735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Inestabilidad Política</a:t>
            </a:r>
            <a:endParaRPr lang="en-US" sz="1650" dirty="0"/>
          </a:p>
          <a:p>
            <a:pPr marL="0" indent="0" algn="ctr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Estructural</a:t>
            </a:r>
            <a:endParaRPr lang="en-US" sz="1650" dirty="0"/>
          </a:p>
        </p:txBody>
      </p:sp>
      <p:sp>
        <p:nvSpPr>
          <p:cNvPr id="26" name="SK-8-text-25"/>
          <p:cNvSpPr/>
          <p:nvPr/>
        </p:nvSpPr>
        <p:spPr>
          <a:xfrm>
            <a:off x="4706094" y="4629150"/>
            <a:ext cx="2755255" cy="41136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Sin mayoría legislativa afín: alta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probabilidad de parálisis institucional</a:t>
            </a:r>
            <a:endParaRPr lang="en-US" sz="1200" dirty="0"/>
          </a:p>
        </p:txBody>
      </p:sp>
      <p:sp>
        <p:nvSpPr>
          <p:cNvPr id="27" name="SK-8-text-26"/>
          <p:cNvSpPr/>
          <p:nvPr/>
        </p:nvSpPr>
        <p:spPr>
          <a:xfrm>
            <a:off x="4718298" y="5054203"/>
            <a:ext cx="2291953" cy="36343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Con mayoría afín: poco o nada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cambia de fondo</a:t>
            </a:r>
            <a:endParaRPr lang="en-US" sz="1200" dirty="0"/>
          </a:p>
        </p:txBody>
      </p:sp>
      <p:sp>
        <p:nvSpPr>
          <p:cNvPr id="28" name="SK-8-text-27"/>
          <p:cNvSpPr/>
          <p:nvPr/>
        </p:nvSpPr>
        <p:spPr>
          <a:xfrm>
            <a:off x="8644086" y="4032498"/>
            <a:ext cx="2084784" cy="50735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Resuelve Crisis</a:t>
            </a:r>
            <a:endParaRPr lang="en-US" sz="1650" dirty="0"/>
          </a:p>
          <a:p>
            <a:pPr marL="0" indent="0" algn="ctr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Mediano Plazo</a:t>
            </a:r>
            <a:endParaRPr lang="en-US" sz="1650" dirty="0"/>
          </a:p>
        </p:txBody>
      </p:sp>
      <p:sp>
        <p:nvSpPr>
          <p:cNvPr id="29" name="SK-8-text-28"/>
          <p:cNvSpPr/>
          <p:nvPr/>
        </p:nvSpPr>
        <p:spPr>
          <a:xfrm>
            <a:off x="8314879" y="4642842"/>
            <a:ext cx="2474863" cy="39082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Intentos reiterados generan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desgaste institucional progresivo</a:t>
            </a:r>
            <a:endParaRPr lang="en-US" sz="1200" dirty="0"/>
          </a:p>
        </p:txBody>
      </p:sp>
      <p:sp>
        <p:nvSpPr>
          <p:cNvPr id="30" name="SK-8-text-29"/>
          <p:cNvSpPr/>
          <p:nvPr/>
        </p:nvSpPr>
        <p:spPr>
          <a:xfrm>
            <a:off x="8314879" y="5054203"/>
            <a:ext cx="2718792" cy="38397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Los presidentes terminan ratificados</a:t>
            </a:r>
            <a:endParaRPr lang="en-US" sz="1200" dirty="0"/>
          </a:p>
          <a:p>
            <a:pPr marL="0" indent="0" algn="l">
              <a:lnSpc>
                <a:spcPts val="144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 políticamente consolidados</a:t>
            </a:r>
            <a:endParaRPr lang="en-US" sz="1200" dirty="0"/>
          </a:p>
        </p:txBody>
      </p:sp>
      <p:sp>
        <p:nvSpPr>
          <p:cNvPr id="31" name="SK-8-text-30"/>
          <p:cNvSpPr/>
          <p:nvPr/>
        </p:nvSpPr>
        <p:spPr>
          <a:xfrm>
            <a:off x="1191071" y="6130975"/>
            <a:ext cx="9785152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 el mejor escenario posible: costos altos, sucesor sin planeación, periodo residual mínimo.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9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9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49907"/>
            <a:ext cx="10363200" cy="19050"/>
          </a:xfrm>
          <a:prstGeom prst="rect">
            <a:avLst/>
          </a:prstGeom>
        </p:spPr>
      </p:pic>
      <p:pic>
        <p:nvPicPr>
          <p:cNvPr id="4" name="SK-9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5113"/>
            <a:ext cx="731490" cy="281136"/>
          </a:xfrm>
          <a:prstGeom prst="rect">
            <a:avLst/>
          </a:prstGeom>
        </p:spPr>
      </p:pic>
      <p:pic>
        <p:nvPicPr>
          <p:cNvPr id="5" name="SK-9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964978"/>
            <a:ext cx="1475184" cy="47625"/>
          </a:xfrm>
          <a:prstGeom prst="rect">
            <a:avLst/>
          </a:prstGeom>
        </p:spPr>
      </p:pic>
      <p:pic>
        <p:nvPicPr>
          <p:cNvPr id="6" name="SK-9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606" y="2317998"/>
            <a:ext cx="9525" cy="3319165"/>
          </a:xfrm>
          <a:prstGeom prst="rect">
            <a:avLst/>
          </a:prstGeom>
        </p:spPr>
      </p:pic>
      <p:pic>
        <p:nvPicPr>
          <p:cNvPr id="7" name="SK-9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202" y="2317998"/>
            <a:ext cx="9525" cy="3319165"/>
          </a:xfrm>
          <a:prstGeom prst="rect">
            <a:avLst/>
          </a:prstGeom>
        </p:spPr>
      </p:pic>
      <p:pic>
        <p:nvPicPr>
          <p:cNvPr id="8" name="SK-9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7153" y="5383411"/>
            <a:ext cx="1353294" cy="253603"/>
          </a:xfrm>
          <a:prstGeom prst="rect">
            <a:avLst/>
          </a:prstGeom>
        </p:spPr>
      </p:pic>
      <p:pic>
        <p:nvPicPr>
          <p:cNvPr id="9" name="SK-9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2784" y="5383411"/>
            <a:ext cx="1889671" cy="253603"/>
          </a:xfrm>
          <a:prstGeom prst="rect">
            <a:avLst/>
          </a:prstGeom>
        </p:spPr>
      </p:pic>
      <p:pic>
        <p:nvPicPr>
          <p:cNvPr id="10" name="SK-9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6769" y="5383411"/>
            <a:ext cx="1962894" cy="253603"/>
          </a:xfrm>
          <a:prstGeom prst="rect">
            <a:avLst/>
          </a:prstGeom>
        </p:spPr>
      </p:pic>
      <p:pic>
        <p:nvPicPr>
          <p:cNvPr id="11" name="SK-9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829300"/>
            <a:ext cx="10363200" cy="754261"/>
          </a:xfrm>
          <a:prstGeom prst="rect">
            <a:avLst/>
          </a:prstGeom>
        </p:spPr>
      </p:pic>
      <p:pic>
        <p:nvPicPr>
          <p:cNvPr id="12" name="SK-9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775698"/>
            <a:ext cx="12192000" cy="82153"/>
          </a:xfrm>
          <a:prstGeom prst="rect">
            <a:avLst/>
          </a:prstGeom>
        </p:spPr>
      </p:pic>
      <p:pic>
        <p:nvPicPr>
          <p:cNvPr id="13" name="SK-9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1255" y="2674590"/>
            <a:ext cx="1133773" cy="1165771"/>
          </a:xfrm>
          <a:prstGeom prst="rect">
            <a:avLst/>
          </a:prstGeom>
        </p:spPr>
      </p:pic>
      <p:pic>
        <p:nvPicPr>
          <p:cNvPr id="14" name="SK-9-img-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2157" y="2578596"/>
            <a:ext cx="1389757" cy="1392138"/>
          </a:xfrm>
          <a:prstGeom prst="rect">
            <a:avLst/>
          </a:prstGeom>
        </p:spPr>
      </p:pic>
      <p:pic>
        <p:nvPicPr>
          <p:cNvPr id="15" name="SK-9-img-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4784" y="2674590"/>
            <a:ext cx="1145977" cy="1165771"/>
          </a:xfrm>
          <a:prstGeom prst="rect">
            <a:avLst/>
          </a:prstGeom>
        </p:spPr>
      </p:pic>
      <p:sp>
        <p:nvSpPr>
          <p:cNvPr id="16" name="SK-9-text-15"/>
          <p:cNvSpPr/>
          <p:nvPr/>
        </p:nvSpPr>
        <p:spPr>
          <a:xfrm>
            <a:off x="877788" y="617190"/>
            <a:ext cx="4819650" cy="2125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PÁGINA 9 · PROPUESTA</a:t>
            </a:r>
            <a:endParaRPr lang="en-US" sz="1500" dirty="0"/>
          </a:p>
        </p:txBody>
      </p:sp>
      <p:sp>
        <p:nvSpPr>
          <p:cNvPr id="17" name="SK-9-text-16"/>
          <p:cNvSpPr/>
          <p:nvPr/>
        </p:nvSpPr>
        <p:spPr>
          <a:xfrm>
            <a:off x="902196" y="898327"/>
            <a:ext cx="6364188" cy="9532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3713"/>
              </a:lnSpc>
              <a:buNone/>
            </a:pPr>
            <a:r>
              <a:rPr lang="en-US" sz="3375" b="1" dirty="0">
                <a:solidFill>
                  <a:srgbClr val="001F3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Propuesta de Reforma del</a:t>
            </a:r>
            <a:endParaRPr lang="en-US" sz="3375" dirty="0"/>
          </a:p>
          <a:p>
            <a:pPr marL="0" indent="0" algn="l">
              <a:lnSpc>
                <a:spcPts val="3713"/>
              </a:lnSpc>
              <a:buNone/>
            </a:pPr>
            <a:r>
              <a:rPr lang="en-US" sz="3375" b="1" dirty="0">
                <a:solidFill>
                  <a:srgbClr val="001F3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Periodo Presidencial</a:t>
            </a:r>
            <a:endParaRPr lang="en-US" sz="3375" dirty="0"/>
          </a:p>
        </p:txBody>
      </p:sp>
      <p:sp>
        <p:nvSpPr>
          <p:cNvPr id="18" name="SK-9-text-17"/>
          <p:cNvSpPr/>
          <p:nvPr/>
        </p:nvSpPr>
        <p:spPr>
          <a:xfrm>
            <a:off x="1767780" y="2290465"/>
            <a:ext cx="412813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Situación Actual</a:t>
            </a:r>
            <a:endParaRPr lang="en-US" sz="1650" dirty="0"/>
          </a:p>
        </p:txBody>
      </p:sp>
      <p:sp>
        <p:nvSpPr>
          <p:cNvPr id="19" name="SK-9-text-18"/>
          <p:cNvSpPr/>
          <p:nvPr/>
        </p:nvSpPr>
        <p:spPr>
          <a:xfrm>
            <a:off x="1718965" y="4018657"/>
            <a:ext cx="4119562" cy="2536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Periodo Actual</a:t>
            </a:r>
            <a:endParaRPr lang="en-US" sz="1875" dirty="0"/>
          </a:p>
        </p:txBody>
      </p:sp>
      <p:sp>
        <p:nvSpPr>
          <p:cNvPr id="20" name="SK-9-text-19"/>
          <p:cNvSpPr/>
          <p:nvPr/>
        </p:nvSpPr>
        <p:spPr>
          <a:xfrm>
            <a:off x="1633686" y="4368403"/>
            <a:ext cx="2060377" cy="70633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 años sin reelección</a:t>
            </a:r>
            <a:endParaRPr lang="en-US" sz="1500" dirty="0"/>
          </a:p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México y Venezuela:</a:t>
            </a:r>
            <a:endParaRPr lang="en-US" sz="1500" dirty="0"/>
          </a:p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únicos en AL</a:t>
            </a:r>
            <a:endParaRPr lang="en-US" sz="1500" dirty="0"/>
          </a:p>
        </p:txBody>
      </p:sp>
      <p:sp>
        <p:nvSpPr>
          <p:cNvPr id="21" name="SK-9-text-20"/>
          <p:cNvSpPr/>
          <p:nvPr/>
        </p:nvSpPr>
        <p:spPr>
          <a:xfrm>
            <a:off x="2035969" y="5404098"/>
            <a:ext cx="2760345" cy="2125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Modelo rígido</a:t>
            </a:r>
            <a:endParaRPr lang="en-US" sz="1350" dirty="0"/>
          </a:p>
        </p:txBody>
      </p:sp>
      <p:sp>
        <p:nvSpPr>
          <p:cNvPr id="22" name="SK-9-text-21"/>
          <p:cNvSpPr/>
          <p:nvPr/>
        </p:nvSpPr>
        <p:spPr>
          <a:xfrm>
            <a:off x="5522863" y="2304157"/>
            <a:ext cx="236791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Propuesta</a:t>
            </a:r>
            <a:endParaRPr lang="en-US" sz="1650" dirty="0"/>
          </a:p>
        </p:txBody>
      </p:sp>
      <p:sp>
        <p:nvSpPr>
          <p:cNvPr id="23" name="SK-9-text-22"/>
          <p:cNvSpPr/>
          <p:nvPr/>
        </p:nvSpPr>
        <p:spPr>
          <a:xfrm>
            <a:off x="5425380" y="4032498"/>
            <a:ext cx="2690813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Propuesta</a:t>
            </a:r>
            <a:endParaRPr lang="en-US" sz="1875" dirty="0"/>
          </a:p>
        </p:txBody>
      </p:sp>
      <p:sp>
        <p:nvSpPr>
          <p:cNvPr id="24" name="SK-9-text-23"/>
          <p:cNvSpPr/>
          <p:nvPr/>
        </p:nvSpPr>
        <p:spPr>
          <a:xfrm>
            <a:off x="4620667" y="4368403"/>
            <a:ext cx="2925961" cy="73372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 años con posibilidad</a:t>
            </a:r>
            <a:endParaRPr lang="en-US" sz="1500" dirty="0"/>
          </a:p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reelección</a:t>
            </a:r>
            <a:endParaRPr lang="en-US" sz="1500" dirty="0"/>
          </a:p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(como en la Constitución de 1917)</a:t>
            </a:r>
            <a:endParaRPr lang="en-US" sz="1500" dirty="0"/>
          </a:p>
        </p:txBody>
      </p:sp>
      <p:sp>
        <p:nvSpPr>
          <p:cNvPr id="25" name="SK-9-text-24"/>
          <p:cNvSpPr/>
          <p:nvPr/>
        </p:nvSpPr>
        <p:spPr>
          <a:xfrm>
            <a:off x="5193655" y="5404098"/>
            <a:ext cx="4200525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Ratificación natural</a:t>
            </a:r>
            <a:endParaRPr lang="en-US" sz="1350" dirty="0"/>
          </a:p>
        </p:txBody>
      </p:sp>
      <p:sp>
        <p:nvSpPr>
          <p:cNvPr id="26" name="SK-9-text-25"/>
          <p:cNvSpPr/>
          <p:nvPr/>
        </p:nvSpPr>
        <p:spPr>
          <a:xfrm>
            <a:off x="8180784" y="2304157"/>
            <a:ext cx="4011216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Mecanismo Resultante</a:t>
            </a:r>
            <a:endParaRPr lang="en-US" sz="1650" dirty="0"/>
          </a:p>
        </p:txBody>
      </p:sp>
      <p:sp>
        <p:nvSpPr>
          <p:cNvPr id="27" name="SK-9-text-26"/>
          <p:cNvSpPr/>
          <p:nvPr/>
        </p:nvSpPr>
        <p:spPr>
          <a:xfrm>
            <a:off x="8424565" y="4025503"/>
            <a:ext cx="376743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Efecto Electoral</a:t>
            </a:r>
            <a:endParaRPr lang="en-US" sz="1875" dirty="0"/>
          </a:p>
        </p:txBody>
      </p:sp>
      <p:sp>
        <p:nvSpPr>
          <p:cNvPr id="28" name="SK-9-text-27"/>
          <p:cNvSpPr/>
          <p:nvPr/>
        </p:nvSpPr>
        <p:spPr>
          <a:xfrm>
            <a:off x="8034486" y="4354711"/>
            <a:ext cx="2767459" cy="9120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elección presidencial se</a:t>
            </a:r>
            <a:endParaRPr lang="en-US" sz="1500" dirty="0"/>
          </a:p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convierte en el verdadero</a:t>
            </a:r>
            <a:endParaRPr lang="en-US" sz="1500" dirty="0"/>
          </a:p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mecanismo de revocación o</a:t>
            </a:r>
            <a:endParaRPr lang="en-US" sz="1500" dirty="0"/>
          </a:p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ratificación ciudadana</a:t>
            </a:r>
            <a:endParaRPr lang="en-US" sz="1500" dirty="0"/>
          </a:p>
        </p:txBody>
      </p:sp>
      <p:sp>
        <p:nvSpPr>
          <p:cNvPr id="29" name="SK-9-text-28"/>
          <p:cNvSpPr/>
          <p:nvPr/>
        </p:nvSpPr>
        <p:spPr>
          <a:xfrm>
            <a:off x="8485584" y="5404098"/>
            <a:ext cx="3706416" cy="18514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Control democrático</a:t>
            </a:r>
            <a:endParaRPr lang="en-US" sz="1350" dirty="0"/>
          </a:p>
        </p:txBody>
      </p:sp>
      <p:sp>
        <p:nvSpPr>
          <p:cNvPr id="30" name="SK-9-text-29"/>
          <p:cNvSpPr/>
          <p:nvPr/>
        </p:nvSpPr>
        <p:spPr>
          <a:xfrm>
            <a:off x="2328565" y="5938986"/>
            <a:ext cx="9863435" cy="30167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¿Qué mejor revocación que una elección bien estructurada?</a:t>
            </a:r>
            <a:endParaRPr lang="en-US" sz="1875" dirty="0"/>
          </a:p>
        </p:txBody>
      </p:sp>
      <p:sp>
        <p:nvSpPr>
          <p:cNvPr id="31" name="SK-9-text-30"/>
          <p:cNvSpPr/>
          <p:nvPr/>
        </p:nvSpPr>
        <p:spPr>
          <a:xfrm>
            <a:off x="1450777" y="6281886"/>
            <a:ext cx="10741223" cy="2536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Concurrencia electoral cada 12 años · Menor desgaste institucional · Mayor rendición de cuentas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1091</Words>
  <Application>Microsoft Macintosh PowerPoint</Application>
  <PresentationFormat>Panorámica</PresentationFormat>
  <Paragraphs>264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Montserrat</vt:lpstr>
      <vt:lpstr>Roboto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MENDOZA TABLERO. JOSE LUIS</cp:lastModifiedBy>
  <cp:revision>2</cp:revision>
  <dcterms:created xsi:type="dcterms:W3CDTF">2026-05-31T20:46:11Z</dcterms:created>
  <dcterms:modified xsi:type="dcterms:W3CDTF">2026-05-31T21:01:06Z</dcterms:modified>
</cp:coreProperties>
</file>