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743_225FFD59.xml" ContentType="application/vnd.ms-powerpoint.comments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7"/>
  </p:notesMasterIdLst>
  <p:handoutMasterIdLst>
    <p:handoutMasterId r:id="rId18"/>
  </p:handoutMasterIdLst>
  <p:sldIdLst>
    <p:sldId id="1864" r:id="rId5"/>
    <p:sldId id="1846" r:id="rId6"/>
    <p:sldId id="1845" r:id="rId7"/>
    <p:sldId id="1848" r:id="rId8"/>
    <p:sldId id="1849" r:id="rId9"/>
    <p:sldId id="1866" r:id="rId10"/>
    <p:sldId id="1852" r:id="rId11"/>
    <p:sldId id="1865" r:id="rId12"/>
    <p:sldId id="1868" r:id="rId13"/>
    <p:sldId id="1858" r:id="rId14"/>
    <p:sldId id="1859" r:id="rId15"/>
    <p:sldId id="1867" r:id="rId16"/>
  </p:sldIdLst>
  <p:sldSz cx="12192000" cy="6858000"/>
  <p:notesSz cx="6858000" cy="9144000"/>
  <p:defaultTextStyle>
    <a:defPPr rtl="0">
      <a:defRPr lang="es-ES_trad"/>
    </a:defPPr>
    <a:lvl1pPr algn="l" rtl="0" fontAlgn="base">
      <a:spcBef>
        <a:spcPct val="0"/>
      </a:spcBef>
      <a:spcAft>
        <a:spcPct val="0"/>
      </a:spcAft>
      <a:defRPr lang="es-ES_trad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lang="es-ES_trad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lang="es-ES_trad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lang="es-ES_trad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lang="es-ES_trad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lang="es-ES_trad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lang="es-ES_trad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lang="es-ES_trad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lang="es-ES_trad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119B88-52AE-21F1-2BCB-FB33FB720146}" name="JOSE ROSALES ROJAS" initials="JR" userId="S::jose.rosalesro@alumno.buap.mx::392c5c52-f610-4a99-8639-0fafb3378a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3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43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743_225FFD5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5B28BD-BF67-4E9C-9A1E-C41A49CB56FB}" authorId="{ED119B88-52AE-21F1-2BCB-FB33FB720146}" created="2026-06-02T23:40:45.660">
    <pc:sldMkLst xmlns:pc="http://schemas.microsoft.com/office/powerpoint/2013/main/command">
      <pc:docMk/>
      <pc:sldMk cId="576716121" sldId="1859"/>
    </pc:sldMkLst>
    <p188:txBody>
      <a:bodyPr/>
      <a:lstStyle/>
      <a:p>
        <a:r>
          <a:rPr lang="es-ES"/>
          <a:t>La respuesta no la da el artículo, la da la población a través del diálogo, la colaboración en mesas de trabajo.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ing.com/search?q=Janet%20Mock" TargetMode="External"/><Relationship Id="rId1" Type="http://schemas.openxmlformats.org/officeDocument/2006/relationships/hyperlink" Target="https://www.bing.com/search?q=bayard%20rustin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ing.com/search?q=bayard%20rustin" TargetMode="External"/><Relationship Id="rId1" Type="http://schemas.openxmlformats.org/officeDocument/2006/relationships/image" Target="../media/image11.png"/><Relationship Id="rId5" Type="http://schemas.openxmlformats.org/officeDocument/2006/relationships/hyperlink" Target="https://www.bing.com/search?q=Janet%20Mock" TargetMode="External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1" loCatId="other" qsTypeId="urn:microsoft.com/office/officeart/2005/8/quickstyle/simple1" qsCatId="simple" csTypeId="urn:microsoft.com/office/officeart/2005/8/colors/accent2_2" csCatId="accent2" phldr="1"/>
      <dgm:spPr/>
      <dgm:t>
        <a:bodyPr rtlCol="0"/>
        <a:lstStyle>
          <a:defPPr>
            <a:defRPr lang="es-ES_trad"/>
          </a:defPPr>
        </a:lstStyle>
        <a:p>
          <a:pPr rtl="0"/>
          <a:endParaRPr lang="es-ES_trad"/>
        </a:p>
      </dgm:t>
    </dgm:pt>
    <dgm:pt modelId="{C8710C11-6766-4B48-9562-4B0C7B3F28D6}">
      <dgm:prSet phldrT="[Text]" custT="1"/>
      <dgm:spPr/>
      <dgm:t>
        <a:bodyPr rtlCol="0"/>
        <a:lstStyle>
          <a:defPPr>
            <a:defRPr lang="es-ES_trad"/>
          </a:defPPr>
        </a:lstStyle>
        <a:p>
          <a:pPr rtl="0">
            <a:lnSpc>
              <a:spcPct val="100000"/>
            </a:lnSpc>
          </a:pPr>
          <a:r>
            <a:rPr lang="es-ES" sz="1400" b="1" noProof="0" dirty="0">
              <a:solidFill>
                <a:schemeClr val="accent5"/>
              </a:solidFill>
              <a:latin typeface="+mn-lt"/>
            </a:rPr>
            <a:t>Ley de cuotas (2012) </a:t>
          </a:r>
          <a:r>
            <a:rPr lang="es-ES" sz="1400" b="0" i="0" noProof="0" dirty="0">
              <a:solidFill>
                <a:schemeClr val="bg1"/>
              </a:solidFill>
            </a:rPr>
            <a:t>Basada en autodeclaración racial. </a:t>
          </a:r>
          <a:endParaRPr lang="es-ES" sz="1400" noProof="0" dirty="0">
            <a:solidFill>
              <a:schemeClr val="bg1"/>
            </a:solidFill>
            <a:latin typeface="+mn-lt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6F9BADAF-DEBF-4CC2-B392-F7E0CD538B78}" type="parTrans" cxnId="{E28F4DE8-1F7F-4CC4-B4F7-5167A5B9E0BA}">
      <dgm:prSet/>
      <dgm:spPr/>
      <dgm:t>
        <a:bodyPr rtlCol="0"/>
        <a:lstStyle>
          <a:defPPr>
            <a:defRPr lang="es-ES_trad"/>
          </a:defPPr>
        </a:lstStyle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CEEC8625-83FA-4202-826E-84C1185A8E32}" type="sibTrans" cxnId="{E28F4DE8-1F7F-4CC4-B4F7-5167A5B9E0BA}">
      <dgm:prSet/>
      <dgm:spPr/>
      <dgm:t>
        <a:bodyPr rtlCol="0"/>
        <a:lstStyle>
          <a:defPPr>
            <a:defRPr lang="es-ES_trad"/>
          </a:defPPr>
        </a:lstStyle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8EE3C8DC-7BA8-479C-A581-E9DA099939F2}">
      <dgm:prSet phldrT="[Text]" custT="1"/>
      <dgm:spPr/>
      <dgm:t>
        <a:bodyPr rtlCol="0"/>
        <a:lstStyle>
          <a:defPPr>
            <a:defRPr lang="es-ES_trad"/>
          </a:defPPr>
        </a:lstStyle>
        <a:p>
          <a:pPr rtl="0">
            <a:lnSpc>
              <a:spcPct val="100000"/>
            </a:lnSpc>
          </a:pPr>
          <a:r>
            <a:rPr lang="es-ES" sz="1400" b="1" noProof="0" dirty="0">
              <a:solidFill>
                <a:schemeClr val="accent5"/>
              </a:solidFill>
              <a:latin typeface="+mn-lt"/>
            </a:rPr>
            <a:t>2017-2020 </a:t>
          </a:r>
          <a:r>
            <a:rPr lang="es-ES" sz="1400" b="0" i="0" noProof="0" dirty="0">
              <a:solidFill>
                <a:schemeClr val="bg1"/>
              </a:solidFill>
            </a:rPr>
            <a:t>163 estudiantes expulsados por fraude. </a:t>
          </a:r>
          <a:endParaRPr lang="es-ES" sz="1400" noProof="0" dirty="0">
            <a:solidFill>
              <a:schemeClr val="bg1"/>
            </a:solidFill>
            <a:latin typeface="+mn-lt"/>
          </a:endParaRPr>
        </a:p>
      </dgm:t>
    </dgm:pt>
    <dgm:pt modelId="{60ABFDD0-D409-4824-8102-DEA984738144}" type="parTrans" cxnId="{6E8797D1-3A1C-4879-9FDC-A7D2EC6197EA}">
      <dgm:prSet/>
      <dgm:spPr/>
      <dgm:t>
        <a:bodyPr rtlCol="0"/>
        <a:lstStyle>
          <a:defPPr>
            <a:defRPr lang="es-ES_trad"/>
          </a:defPPr>
        </a:lstStyle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DAC4EAD7-53AC-40F0-BA2F-8B2633CEAE11}" type="sibTrans" cxnId="{6E8797D1-3A1C-4879-9FDC-A7D2EC6197EA}">
      <dgm:prSet/>
      <dgm:spPr/>
      <dgm:t>
        <a:bodyPr rtlCol="0"/>
        <a:lstStyle>
          <a:defPPr>
            <a:defRPr lang="es-ES_trad"/>
          </a:defPPr>
        </a:lstStyle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8865AC6C-44E0-4174-AB02-044A78D94DE3}">
      <dgm:prSet phldrT="[Text]" custT="1"/>
      <dgm:spPr/>
      <dgm:t>
        <a:bodyPr rtlCol="0"/>
        <a:lstStyle>
          <a:defPPr>
            <a:defRPr lang="es-ES_trad"/>
          </a:defPPr>
        </a:lstStyle>
        <a:p>
          <a:pPr rtl="0">
            <a:lnSpc>
              <a:spcPct val="100000"/>
            </a:lnSpc>
          </a:pPr>
          <a:r>
            <a:rPr lang="es-ES" sz="1400" b="1" noProof="0" dirty="0">
              <a:solidFill>
                <a:schemeClr val="accent5"/>
              </a:solidFill>
              <a:latin typeface="+mn-lt"/>
            </a:rPr>
            <a:t>Híper-racismo </a:t>
          </a:r>
          <a:r>
            <a:rPr lang="es-ES" sz="1400" b="0" i="0" noProof="0" dirty="0">
              <a:solidFill>
                <a:schemeClr val="bg1"/>
              </a:solidFill>
            </a:rPr>
            <a:t>(apropiación de espacios de representación)</a:t>
          </a:r>
        </a:p>
        <a:p>
          <a:pPr rtl="0">
            <a:lnSpc>
              <a:spcPct val="100000"/>
            </a:lnSpc>
          </a:pPr>
          <a:r>
            <a:rPr lang="es-ES" sz="1200" b="1" i="0" noProof="0" dirty="0">
              <a:solidFill>
                <a:schemeClr val="bg1"/>
              </a:solidFill>
            </a:rPr>
            <a:t>Solución: Comisiones de heteroidentificación </a:t>
          </a:r>
          <a:r>
            <a:rPr lang="es-ES" sz="1200" b="0" i="0" noProof="0" dirty="0">
              <a:solidFill>
                <a:schemeClr val="bg1"/>
              </a:solidFill>
            </a:rPr>
            <a:t>(entrevistas+ más análisis de fenotípico, con respeto a la dignidad humana) </a:t>
          </a:r>
          <a:endParaRPr lang="es-ES" sz="1200" noProof="0" dirty="0">
            <a:solidFill>
              <a:schemeClr val="bg1"/>
            </a:solidFill>
            <a:latin typeface="+mn-lt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3FF598BD-2671-4ECB-AD79-D0E600EEC84F}" type="parTrans" cxnId="{E5875C5E-8817-4707-AA33-E7DDCAC19481}">
      <dgm:prSet/>
      <dgm:spPr/>
      <dgm:t>
        <a:bodyPr rtlCol="0"/>
        <a:lstStyle>
          <a:defPPr>
            <a:defRPr lang="es-ES_trad"/>
          </a:defPPr>
        </a:lstStyle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258DC239-2C60-44C0-830B-87DE5EB56A01}" type="sibTrans" cxnId="{E5875C5E-8817-4707-AA33-E7DDCAC19481}">
      <dgm:prSet/>
      <dgm:spPr/>
      <dgm:t>
        <a:bodyPr rtlCol="0"/>
        <a:lstStyle>
          <a:defPPr>
            <a:defRPr lang="es-ES_trad"/>
          </a:defPPr>
        </a:lstStyle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3" custScaleX="178130" custScaleY="178130" custLinFactNeighborY="-14896"/>
      <dgm:spPr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</dgm:spPr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3" custScaleX="180490">
        <dgm:presLayoutVars>
          <dgm:chMax val="1"/>
          <dgm:chPref val="1"/>
        </dgm:presLayoutVars>
      </dgm:prSet>
      <dgm:spPr/>
    </dgm:pt>
    <dgm:pt modelId="{114DEDBD-1AAB-4DDF-B848-DA92D960826E}" type="pres">
      <dgm:prSet presAssocID="{CEEC8625-83FA-4202-826E-84C1185A8E32}" presName="sibTrans" presStyleCnt="0"/>
      <dgm:spPr/>
    </dgm:pt>
    <dgm:pt modelId="{14161BF4-3B2E-4990-9AA5-1E7113657AFE}" type="pres">
      <dgm:prSet presAssocID="{8EE3C8DC-7BA8-479C-A581-E9DA099939F2}" presName="compNode" presStyleCnt="0"/>
      <dgm:spPr/>
    </dgm:pt>
    <dgm:pt modelId="{FCA6A723-3A73-458A-AE3C-15B86CF5C55D}" type="pres">
      <dgm:prSet presAssocID="{8EE3C8DC-7BA8-479C-A581-E9DA099939F2}" presName="iconRect" presStyleLbl="node1" presStyleIdx="1" presStyleCnt="3" custScaleX="181050" custScaleY="181050" custLinFactNeighborY="-14896"/>
      <dgm:spPr>
        <a:blipFill>
          <a:blip xmlns:r="http://schemas.openxmlformats.org/officeDocument/2006/relationships" r:embed="rId4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</dgm:spPr>
    </dgm:pt>
    <dgm:pt modelId="{E9430B85-543F-4592-A6DD-AEEA4B48C6A1}" type="pres">
      <dgm:prSet presAssocID="{8EE3C8DC-7BA8-479C-A581-E9DA099939F2}" presName="spaceRect" presStyleCnt="0"/>
      <dgm:spPr/>
    </dgm:pt>
    <dgm:pt modelId="{2D06D90C-4774-439F-8532-60F8B9D1D8A7}" type="pres">
      <dgm:prSet presAssocID="{8EE3C8DC-7BA8-479C-A581-E9DA099939F2}" presName="textRect" presStyleLbl="revTx" presStyleIdx="1" presStyleCnt="3" custScaleX="184193">
        <dgm:presLayoutVars>
          <dgm:chMax val="1"/>
          <dgm:chPref val="1"/>
        </dgm:presLayoutVars>
      </dgm:prSet>
      <dgm:spPr/>
    </dgm:pt>
    <dgm:pt modelId="{6AB9F53E-D91E-4E48-8AD8-05932101491C}" type="pres">
      <dgm:prSet presAssocID="{DAC4EAD7-53AC-40F0-BA2F-8B2633CEAE11}" presName="sibTrans" presStyleCnt="0"/>
      <dgm:spPr/>
    </dgm:pt>
    <dgm:pt modelId="{ED8AE489-0CC0-4251-92FB-1AC032073F86}" type="pres">
      <dgm:prSet presAssocID="{8865AC6C-44E0-4174-AB02-044A78D94DE3}" presName="compNode" presStyleCnt="0"/>
      <dgm:spPr/>
    </dgm:pt>
    <dgm:pt modelId="{5326D40B-04B6-4401-91A7-8A4487EDC6FC}" type="pres">
      <dgm:prSet presAssocID="{8865AC6C-44E0-4174-AB02-044A78D94DE3}" presName="iconRect" presStyleLbl="node1" presStyleIdx="2" presStyleCnt="3" custScaleX="184067" custScaleY="184067" custLinFactNeighborY="-14896"/>
      <dgm:spPr>
        <a:blipFill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8000" r="-18000"/>
          </a:stretch>
        </a:blipFill>
      </dgm:spPr>
    </dgm:pt>
    <dgm:pt modelId="{45C20058-83ED-45AC-83B6-B4CEEE13D9F9}" type="pres">
      <dgm:prSet presAssocID="{8865AC6C-44E0-4174-AB02-044A78D94DE3}" presName="spaceRect" presStyleCnt="0"/>
      <dgm:spPr/>
    </dgm:pt>
    <dgm:pt modelId="{1DCFB9CF-BB76-4BDC-932B-A329BC03E697}" type="pres">
      <dgm:prSet presAssocID="{8865AC6C-44E0-4174-AB02-044A78D94DE3}" presName="textRect" presStyleLbl="revTx" presStyleIdx="2" presStyleCnt="3" custScaleX="170827">
        <dgm:presLayoutVars>
          <dgm:chMax val="1"/>
          <dgm:chPref val="1"/>
        </dgm:presLayoutVars>
      </dgm:prSet>
      <dgm:spPr/>
    </dgm:pt>
  </dgm:ptLst>
  <dgm:cxnLst>
    <dgm:cxn modelId="{1A89CB18-8B09-4590-A761-274BEAAD8172}" type="presOf" srcId="{8EE3C8DC-7BA8-479C-A581-E9DA099939F2}" destId="{2D06D90C-4774-439F-8532-60F8B9D1D8A7}" srcOrd="0" destOrd="0" presId="urn:microsoft.com/office/officeart/2018/2/layout/IconLabelList#1"/>
    <dgm:cxn modelId="{E5875C5E-8817-4707-AA33-E7DDCAC19481}" srcId="{3137DF2B-DECF-44A7-8971-07475E2BCFC3}" destId="{8865AC6C-44E0-4174-AB02-044A78D94DE3}" srcOrd="2" destOrd="0" parTransId="{3FF598BD-2671-4ECB-AD79-D0E600EEC84F}" sibTransId="{258DC239-2C60-44C0-830B-87DE5EB56A01}"/>
    <dgm:cxn modelId="{8B07B579-2924-4601-907B-DC2D84F91335}" type="presOf" srcId="{C8710C11-6766-4B48-9562-4B0C7B3F28D6}" destId="{5CD563F8-B6A7-4F66-B65C-7F1D3844F472}" srcOrd="0" destOrd="0" presId="urn:microsoft.com/office/officeart/2018/2/layout/IconLabelList#1"/>
    <dgm:cxn modelId="{65A961CC-3B95-4066-B70A-466BC535A8B1}" type="presOf" srcId="{8865AC6C-44E0-4174-AB02-044A78D94DE3}" destId="{1DCFB9CF-BB76-4BDC-932B-A329BC03E697}" srcOrd="0" destOrd="0" presId="urn:microsoft.com/office/officeart/2018/2/layout/IconLabelList#1"/>
    <dgm:cxn modelId="{6E8797D1-3A1C-4879-9FDC-A7D2EC6197EA}" srcId="{3137DF2B-DECF-44A7-8971-07475E2BCFC3}" destId="{8EE3C8DC-7BA8-479C-A581-E9DA099939F2}" srcOrd="1" destOrd="0" parTransId="{60ABFDD0-D409-4824-8102-DEA984738144}" sibTransId="{DAC4EAD7-53AC-40F0-BA2F-8B2633CEAE11}"/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02F767F8-F42A-4F3B-A329-DEC0D12CD806}" type="presOf" srcId="{3137DF2B-DECF-44A7-8971-07475E2BCFC3}" destId="{F365F799-91C6-467E-8005-77142388ADA7}" srcOrd="0" destOrd="0" presId="urn:microsoft.com/office/officeart/2018/2/layout/IconLabelList#1"/>
    <dgm:cxn modelId="{80A490A9-8618-4D89-B253-C4B2425A15D0}" type="presParOf" srcId="{F365F799-91C6-467E-8005-77142388ADA7}" destId="{CA712F04-4B2E-4073-826D-66E0748C08F8}" srcOrd="0" destOrd="0" presId="urn:microsoft.com/office/officeart/2018/2/layout/IconLabelList#1"/>
    <dgm:cxn modelId="{484F421F-4E99-48D3-AE36-608B91CC5346}" type="presParOf" srcId="{CA712F04-4B2E-4073-826D-66E0748C08F8}" destId="{9A755B31-6174-4948-8B32-7FECC02D6991}" srcOrd="0" destOrd="0" presId="urn:microsoft.com/office/officeart/2018/2/layout/IconLabelList#1"/>
    <dgm:cxn modelId="{0EED1B20-3FF9-4C70-ADD9-4DE2CCE6D9DD}" type="presParOf" srcId="{CA712F04-4B2E-4073-826D-66E0748C08F8}" destId="{6AE71D8A-2F35-4756-A4AD-A549FB035E3F}" srcOrd="1" destOrd="0" presId="urn:microsoft.com/office/officeart/2018/2/layout/IconLabelList#1"/>
    <dgm:cxn modelId="{56B7F5F9-3AD0-4879-BD8D-FB3362B818E9}" type="presParOf" srcId="{CA712F04-4B2E-4073-826D-66E0748C08F8}" destId="{5CD563F8-B6A7-4F66-B65C-7F1D3844F472}" srcOrd="2" destOrd="0" presId="urn:microsoft.com/office/officeart/2018/2/layout/IconLabelList#1"/>
    <dgm:cxn modelId="{B8FA11BD-8E20-4882-9D4D-DF2BBE04B958}" type="presParOf" srcId="{F365F799-91C6-467E-8005-77142388ADA7}" destId="{114DEDBD-1AAB-4DDF-B848-DA92D960826E}" srcOrd="1" destOrd="0" presId="urn:microsoft.com/office/officeart/2018/2/layout/IconLabelList#1"/>
    <dgm:cxn modelId="{A377F2C4-8774-4B04-BECB-EB51AC2353E5}" type="presParOf" srcId="{F365F799-91C6-467E-8005-77142388ADA7}" destId="{14161BF4-3B2E-4990-9AA5-1E7113657AFE}" srcOrd="2" destOrd="0" presId="urn:microsoft.com/office/officeart/2018/2/layout/IconLabelList#1"/>
    <dgm:cxn modelId="{DC4C4434-0D6A-4AED-9A2E-CC7C5B063571}" type="presParOf" srcId="{14161BF4-3B2E-4990-9AA5-1E7113657AFE}" destId="{FCA6A723-3A73-458A-AE3C-15B86CF5C55D}" srcOrd="0" destOrd="0" presId="urn:microsoft.com/office/officeart/2018/2/layout/IconLabelList#1"/>
    <dgm:cxn modelId="{89B5121F-9599-4794-9AA1-DD6EF55DE189}" type="presParOf" srcId="{14161BF4-3B2E-4990-9AA5-1E7113657AFE}" destId="{E9430B85-543F-4592-A6DD-AEEA4B48C6A1}" srcOrd="1" destOrd="0" presId="urn:microsoft.com/office/officeart/2018/2/layout/IconLabelList#1"/>
    <dgm:cxn modelId="{AB2BC4E4-5B33-4C26-8C3F-E77225D58E3E}" type="presParOf" srcId="{14161BF4-3B2E-4990-9AA5-1E7113657AFE}" destId="{2D06D90C-4774-439F-8532-60F8B9D1D8A7}" srcOrd="2" destOrd="0" presId="urn:microsoft.com/office/officeart/2018/2/layout/IconLabelList#1"/>
    <dgm:cxn modelId="{23BAA7AF-17F0-4F65-9E90-273EF7D3B929}" type="presParOf" srcId="{F365F799-91C6-467E-8005-77142388ADA7}" destId="{6AB9F53E-D91E-4E48-8AD8-05932101491C}" srcOrd="3" destOrd="0" presId="urn:microsoft.com/office/officeart/2018/2/layout/IconLabelList#1"/>
    <dgm:cxn modelId="{5CAA210B-19EB-4E1B-A954-8ECCD13D15D2}" type="presParOf" srcId="{F365F799-91C6-467E-8005-77142388ADA7}" destId="{ED8AE489-0CC0-4251-92FB-1AC032073F86}" srcOrd="4" destOrd="0" presId="urn:microsoft.com/office/officeart/2018/2/layout/IconLabelList#1"/>
    <dgm:cxn modelId="{D02AAB89-D273-4A42-BD22-FC8E4FBD89B6}" type="presParOf" srcId="{ED8AE489-0CC0-4251-92FB-1AC032073F86}" destId="{5326D40B-04B6-4401-91A7-8A4487EDC6FC}" srcOrd="0" destOrd="0" presId="urn:microsoft.com/office/officeart/2018/2/layout/IconLabelList#1"/>
    <dgm:cxn modelId="{D277A401-05A8-428C-89F2-F5C3F0254AF4}" type="presParOf" srcId="{ED8AE489-0CC0-4251-92FB-1AC032073F86}" destId="{45C20058-83ED-45AC-83B6-B4CEEE13D9F9}" srcOrd="1" destOrd="0" presId="urn:microsoft.com/office/officeart/2018/2/layout/IconLabelList#1"/>
    <dgm:cxn modelId="{321AE61B-556D-4E47-8A54-9BC14D9E1263}" type="presParOf" srcId="{ED8AE489-0CC0-4251-92FB-1AC032073F86}" destId="{1DCFB9CF-BB76-4BDC-932B-A329BC03E697}" srcOrd="2" destOrd="0" presId="urn:microsoft.com/office/officeart/2018/2/layout/IconLabel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1288352" y="492876"/>
          <a:ext cx="1379446" cy="137944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425051" y="1959082"/>
          <a:ext cx="3106049" cy="77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accent5"/>
              </a:solidFill>
              <a:latin typeface="+mn-lt"/>
            </a:rPr>
            <a:t>Ley de cuotas (2012) </a:t>
          </a:r>
          <a:r>
            <a:rPr lang="es-ES" sz="1400" b="0" i="0" kern="1200" noProof="0" dirty="0">
              <a:solidFill>
                <a:schemeClr val="bg1"/>
              </a:solidFill>
            </a:rPr>
            <a:t>Basada en autodeclaración racial. </a:t>
          </a:r>
          <a:endParaRPr lang="es-ES" sz="1400" kern="1200" noProof="0" dirty="0">
            <a:solidFill>
              <a:schemeClr val="bg1"/>
            </a:solidFill>
            <a:latin typeface="+mn-lt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425051" y="1959082"/>
        <a:ext cx="3106049" cy="777548"/>
      </dsp:txXfrm>
    </dsp:sp>
    <dsp:sp modelId="{FCA6A723-3A73-458A-AE3C-15B86CF5C55D}">
      <dsp:nvSpPr>
        <dsp:cNvPr id="0" name=""/>
        <dsp:cNvSpPr/>
      </dsp:nvSpPr>
      <dsp:spPr>
        <a:xfrm>
          <a:off x="4716115" y="487222"/>
          <a:ext cx="1402058" cy="1402058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D90C-4774-439F-8532-60F8B9D1D8A7}">
      <dsp:nvSpPr>
        <dsp:cNvPr id="0" name=""/>
        <dsp:cNvSpPr/>
      </dsp:nvSpPr>
      <dsp:spPr>
        <a:xfrm>
          <a:off x="3832257" y="1964735"/>
          <a:ext cx="3169774" cy="77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accent5"/>
              </a:solidFill>
              <a:latin typeface="+mn-lt"/>
            </a:rPr>
            <a:t>2017-2020 </a:t>
          </a:r>
          <a:r>
            <a:rPr lang="es-ES" sz="1400" b="0" i="0" kern="1200" noProof="0" dirty="0">
              <a:solidFill>
                <a:schemeClr val="bg1"/>
              </a:solidFill>
            </a:rPr>
            <a:t>163 estudiantes expulsados por fraude. </a:t>
          </a:r>
          <a:endParaRPr lang="es-ES" sz="1400" kern="1200" noProof="0" dirty="0">
            <a:solidFill>
              <a:schemeClr val="bg1"/>
            </a:solidFill>
            <a:latin typeface="+mn-lt"/>
          </a:endParaRPr>
        </a:p>
      </dsp:txBody>
      <dsp:txXfrm>
        <a:off x="3832257" y="1964735"/>
        <a:ext cx="3169774" cy="777548"/>
      </dsp:txXfrm>
    </dsp:sp>
    <dsp:sp modelId="{5326D40B-04B6-4401-91A7-8A4487EDC6FC}">
      <dsp:nvSpPr>
        <dsp:cNvPr id="0" name=""/>
        <dsp:cNvSpPr/>
      </dsp:nvSpPr>
      <dsp:spPr>
        <a:xfrm>
          <a:off x="8060357" y="481382"/>
          <a:ext cx="1425422" cy="1425422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FB9CF-BB76-4BDC-932B-A329BC03E697}">
      <dsp:nvSpPr>
        <dsp:cNvPr id="0" name=""/>
        <dsp:cNvSpPr/>
      </dsp:nvSpPr>
      <dsp:spPr>
        <a:xfrm>
          <a:off x="7303189" y="1970576"/>
          <a:ext cx="2939759" cy="77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accent5"/>
              </a:solidFill>
              <a:latin typeface="+mn-lt"/>
            </a:rPr>
            <a:t>Híper-racismo </a:t>
          </a:r>
          <a:r>
            <a:rPr lang="es-ES" sz="1400" b="0" i="0" kern="1200" noProof="0" dirty="0">
              <a:solidFill>
                <a:schemeClr val="bg1"/>
              </a:solidFill>
            </a:rPr>
            <a:t>(apropiación de espacios de representación)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noProof="0" dirty="0">
              <a:solidFill>
                <a:schemeClr val="bg1"/>
              </a:solidFill>
            </a:rPr>
            <a:t>Solución: Comisiones de heteroidentificación </a:t>
          </a:r>
          <a:r>
            <a:rPr lang="es-ES" sz="1200" b="0" i="0" kern="1200" noProof="0" dirty="0">
              <a:solidFill>
                <a:schemeClr val="bg1"/>
              </a:solidFill>
            </a:rPr>
            <a:t>(entrevistas+ más análisis de fenotípico, con respeto a la dignidad humana) </a:t>
          </a:r>
          <a:endParaRPr lang="es-ES" sz="1200" kern="1200" noProof="0" dirty="0">
            <a:solidFill>
              <a:schemeClr val="bg1"/>
            </a:solidFill>
            <a:latin typeface="+mn-lt"/>
            <a:hlinkClick xmlns:r="http://schemas.openxmlformats.org/officeDocument/2006/relationships" r:id="rId5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7303189" y="1970576"/>
        <a:ext cx="2939759" cy="77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#1">
  <dgm:title val="Icono de lista de etiquetas"/>
  <dgm:desc val="Se usa para mostrar fragmentos no secuenciales o agrupados de información acompañados de elementos visuales relacionados. Funciona mejor con iconos o imágenes pequeñas con leyendas de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DF367F1-090A-4D4D-A18F-05C8E8525E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_trad"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42DF17-065D-4A16-ADE5-39320C362C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_trad" sz="1200"/>
            </a:lvl1pPr>
          </a:lstStyle>
          <a:p>
            <a:pPr rtl="0"/>
            <a:fld id="{598F681E-55B9-4298-AA5A-1A31FA4FACC3}" type="datetime1">
              <a:rPr lang="es-ES" smtClean="0"/>
              <a:t>02/06/2026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A7479B-A70F-42F7-BC3A-3EDEAE38AE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_trad"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7094FE-2938-4C83-8403-6BC4CA4B80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_trad" sz="1200"/>
            </a:lvl1pPr>
          </a:lstStyle>
          <a:p>
            <a:pPr rtl="0"/>
            <a:fld id="{07747BDD-B685-48A6-9D2A-328F911D2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144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ángulo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lang="es-ES_trad" sz="1200" smtClean="0">
                <a:latin typeface="Arial" charset="0"/>
              </a:defRPr>
            </a:lvl1pPr>
          </a:lstStyle>
          <a:p>
            <a:pPr rtl="0">
              <a:defRPr lang="es-ES_trad"/>
            </a:pPr>
            <a:endParaRPr lang="es-ES" noProof="0" dirty="0"/>
          </a:p>
        </p:txBody>
      </p:sp>
      <p:sp>
        <p:nvSpPr>
          <p:cNvPr id="30723" name="Rectángulo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lang="es-ES_trad" sz="1200" smtClean="0">
                <a:latin typeface="Arial" charset="0"/>
              </a:defRPr>
            </a:lvl1pPr>
          </a:lstStyle>
          <a:p>
            <a:pPr rtl="0">
              <a:defRPr lang="es-ES_trad"/>
            </a:pPr>
            <a:endParaRPr lang="es-ES" noProof="0" dirty="0"/>
          </a:p>
        </p:txBody>
      </p:sp>
      <p:sp>
        <p:nvSpPr>
          <p:cNvPr id="14340" name="Rectángulo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ángulo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_trad"/>
            </a:def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30726" name="Rectángulo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>
              <a:defRPr lang="es-ES_trad" sz="1200" smtClean="0">
                <a:latin typeface="Arial" charset="0"/>
              </a:defRPr>
            </a:lvl1pPr>
          </a:lstStyle>
          <a:p>
            <a:pPr rtl="0">
              <a:defRPr lang="es-ES_trad"/>
            </a:pPr>
            <a:endParaRPr lang="es-ES" noProof="0" dirty="0"/>
          </a:p>
        </p:txBody>
      </p:sp>
      <p:sp>
        <p:nvSpPr>
          <p:cNvPr id="30727" name="Rectángulo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>
              <a:defRPr lang="es-ES_trad" sz="1200"/>
            </a:lvl1pPr>
          </a:lstStyle>
          <a:p>
            <a:pPr rtl="0"/>
            <a:fld id="{6DEB7EE2-04A2-4FB2-9625-C9C73AC4D32F}" type="slidenum">
              <a:rPr lang="es-ES" altLang="en-US" noProof="0" smtClean="0"/>
              <a:pPr rtl="0"/>
              <a:t>‹Nº›</a:t>
            </a:fld>
            <a:endParaRPr lang="es-ES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lang="es-ES_trad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s-ES_trad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s-ES_trad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s-ES_trad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s-ES_trad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lang="es-ES_trad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_trad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_trad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_trad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eaLnBrk="0" hangingPunct="0">
              <a:defRPr lang="es-ES_trad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es-ES_trad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es-ES_trad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es-ES_trad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es-ES_trad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s-ES_trad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s-ES_trad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s-ES_trad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s-ES_trad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 eaLnBrk="1" hangingPunct="1"/>
            <a:fld id="{947842D7-C728-4EBD-982B-B8BE79E4DBBE}" type="slidenum">
              <a:rPr lang="es-ES" altLang="en-US" smtClean="0"/>
              <a:pPr eaLnBrk="1" hangingPunct="1"/>
              <a:t>1</a:t>
            </a:fld>
            <a:endParaRPr lang="es-ES" altLang="en-US" dirty="0"/>
          </a:p>
        </p:txBody>
      </p:sp>
      <p:sp>
        <p:nvSpPr>
          <p:cNvPr id="15363" name="Rectángulo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ángulo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defPPr>
              <a:defRPr lang="es-ES_trad"/>
            </a:defPPr>
          </a:lstStyle>
          <a:p>
            <a:pPr rtl="0" eaLnBrk="1" hangingPunct="1"/>
            <a:endParaRPr lang="es-E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es-ES" altLang="en-US" smtClean="0"/>
              <a:pPr rtl="0"/>
              <a:t>10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97610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_trad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_trad"/>
            </a:defPPr>
          </a:lstStyle>
          <a:p>
            <a:pPr rtl="0"/>
            <a:fld id="{6DEB7EE2-04A2-4FB2-9625-C9C73AC4D32F}" type="slidenum">
              <a:rPr lang="es-ES" altLang="en-US" smtClean="0"/>
              <a:pPr rtl="0"/>
              <a:t>11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_trad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_trad"/>
            </a:defPPr>
          </a:lstStyle>
          <a:p>
            <a:pPr rtl="0"/>
            <a:fld id="{6DEB7EE2-04A2-4FB2-9625-C9C73AC4D32F}" type="slidenum">
              <a:rPr lang="es-ES" altLang="en-US" smtClean="0"/>
              <a:pPr rtl="0"/>
              <a:t>12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39802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es-ES" altLang="en-US" smtClean="0"/>
              <a:pPr rtl="0"/>
              <a:t>2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50995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_trad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_trad"/>
            </a:defPPr>
          </a:lstStyle>
          <a:p>
            <a:pPr rtl="0"/>
            <a:fld id="{6DEB7EE2-04A2-4FB2-9625-C9C73AC4D32F}" type="slidenum">
              <a:rPr lang="es-ES" altLang="en-US" smtClean="0"/>
              <a:pPr/>
              <a:t>3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_trad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_trad"/>
            </a:defPPr>
          </a:lstStyle>
          <a:p>
            <a:pPr rtl="0"/>
            <a:fld id="{6DEB7EE2-04A2-4FB2-9625-C9C73AC4D32F}" type="slidenum">
              <a:rPr lang="es-ES" altLang="en-US" smtClean="0"/>
              <a:pPr/>
              <a:t>4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es-ES" altLang="en-US" smtClean="0"/>
              <a:pPr rtl="0"/>
              <a:t>5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18488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es-ES" altLang="en-US" smtClean="0"/>
              <a:pPr rtl="0"/>
              <a:t>6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69420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es-ES" altLang="en-US" smtClean="0"/>
              <a:pPr rtl="0"/>
              <a:t>8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00092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7DAF9-6FE6-0E44-AEBD-F92958C2A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4634A30-8D74-BE4E-0691-2B34B2BDC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6017CDD-41B8-3C99-9C0D-7778B7441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B7D286-DEC2-9E79-11D2-AE2AB57CC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es-ES" altLang="en-US" smtClean="0"/>
              <a:pPr rtl="0"/>
              <a:t>9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09944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rtlCol="0"/>
          <a:lstStyle>
            <a:lvl1pPr>
              <a:defRPr lang="es-ES_trad" b="1"/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pic>
        <p:nvPicPr>
          <p:cNvPr id="6" name="Marcador de posición de imagen 9" descr="Patrón geométrico brillante y colorido 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naranja de contenido de patrón izquier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lang="es-ES_trad" sz="4000" b="1" spc="-50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ES_trad"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lang="es-ES_trad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Inserte el subtítulo aquí</a:t>
            </a:r>
          </a:p>
          <a:p>
            <a:pPr lvl="1" rtl="0"/>
            <a:r>
              <a:rPr lang="es-ES" noProof="0"/>
              <a:t>Inserte contenido aquí</a:t>
            </a:r>
          </a:p>
        </p:txBody>
      </p:sp>
      <p:pic>
        <p:nvPicPr>
          <p:cNvPr id="5" name="Marcador de posición de imagen 13" descr="Patrón geométrico brillante y colorido 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patrón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spcBef>
                <a:spcPts val="1000"/>
              </a:spcBef>
              <a:defRPr lang="es-ES_trad" sz="4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ES_trad"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es-ES_trad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Inserte el subtítulo aquí</a:t>
            </a:r>
          </a:p>
          <a:p>
            <a:pPr lvl="1" rtl="0"/>
            <a:r>
              <a:rPr lang="es-ES" noProof="0"/>
              <a:t>Inserte contenido aquí</a:t>
            </a:r>
          </a:p>
        </p:txBody>
      </p:sp>
      <p:pic>
        <p:nvPicPr>
          <p:cNvPr id="6" name="Marcador de posición de imagen 15" descr="Patrón geométrico brillante y colorido 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9" descr="Patrón geométrico brillante y colorido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_trad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s-ES_tra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Inserte contenido aquí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es-ES_trad" sz="40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sp>
        <p:nvSpPr>
          <p:cNvPr id="10" name="Marcador de texto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ES_trad"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es-ES_trad" sz="1800"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Inserte el subtítulo aquí</a:t>
            </a:r>
          </a:p>
          <a:p>
            <a:pPr lvl="1" rtl="0"/>
            <a:r>
              <a:rPr lang="es-ES" noProof="0"/>
              <a:t>Inserte contenido aquí</a:t>
            </a:r>
          </a:p>
        </p:txBody>
      </p:sp>
      <p:sp>
        <p:nvSpPr>
          <p:cNvPr id="11" name="Marcador de posición de tabla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s-ES_trad" sz="1800" b="0"/>
            </a:lvl1pPr>
          </a:lstStyle>
          <a:p>
            <a:pPr rtl="0"/>
            <a:r>
              <a:rPr lang="es-ES" noProof="0"/>
              <a:t>Inserte contenido aquí</a:t>
            </a:r>
          </a:p>
        </p:txBody>
      </p:sp>
      <p:pic>
        <p:nvPicPr>
          <p:cNvPr id="7" name="Marcador de posición de imagen 20" descr="Patrón geométrico brillante y colorido ">
            <a:extLst>
              <a:ext uri="{FF2B5EF4-FFF2-40B4-BE49-F238E27FC236}">
                <a16:creationId xmlns:a16="http://schemas.microsoft.com/office/drawing/2014/main" id="{EB4660F5-5357-48E0-B5C6-3DECB6C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" b="193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l patrón izquier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lang="es-ES_trad" sz="4000" b="1" spc="-5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ES_trad"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lang="es-ES_trad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Inserte el subtítulo aquí</a:t>
            </a:r>
          </a:p>
          <a:p>
            <a:pPr lvl="1" rtl="0"/>
            <a:r>
              <a:rPr lang="es-ES" noProof="0"/>
              <a:t>Inserte contenido aquí</a:t>
            </a:r>
          </a:p>
        </p:txBody>
      </p:sp>
      <p:pic>
        <p:nvPicPr>
          <p:cNvPr id="6" name="Marcador de posición de imagen 13" descr="Patrón geométrico brillante y colorido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es-ES_trad"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sp>
        <p:nvSpPr>
          <p:cNvPr id="7" name="Marcador de texto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ES_trad"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es-ES_trad" sz="1800"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Inserte el subtítulo aquí</a:t>
            </a:r>
          </a:p>
          <a:p>
            <a:pPr lvl="1" rtl="0"/>
            <a:r>
              <a:rPr lang="es-ES" noProof="0"/>
              <a:t>Inserte contenido aquí</a:t>
            </a:r>
          </a:p>
        </p:txBody>
      </p:sp>
      <p:sp>
        <p:nvSpPr>
          <p:cNvPr id="8" name="Marcador de posición de SmartArt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s-ES_trad" sz="1800" b="0"/>
            </a:lvl1pPr>
          </a:lstStyle>
          <a:p>
            <a:pPr rtl="0"/>
            <a:r>
              <a:rPr lang="es-ES" noProof="0"/>
              <a:t>Inserte contenido aquí</a:t>
            </a:r>
          </a:p>
        </p:txBody>
      </p:sp>
      <p:pic>
        <p:nvPicPr>
          <p:cNvPr id="9" name="Marcador de posición de imagen 11" descr="Patrón geométrico brillante y colorido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do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lang="es-ES_trad" sz="4000"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ES_trad"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lang="es-ES_trad" sz="1800"/>
            </a:lvl2pPr>
          </a:lstStyle>
          <a:p>
            <a:pPr lvl="0" rtl="0"/>
            <a:r>
              <a:rPr lang="es-ES" noProof="0"/>
              <a:t>Inserte el subtítulo aquí</a:t>
            </a:r>
          </a:p>
          <a:p>
            <a:pPr lvl="1" rtl="0"/>
            <a:r>
              <a:rPr lang="es-ES" noProof="0"/>
              <a:t>Inserte contenido aquí</a:t>
            </a:r>
          </a:p>
        </p:txBody>
      </p:sp>
      <p:sp>
        <p:nvSpPr>
          <p:cNvPr id="9" name="Marcador de posición de imagen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rmAutofit/>
          </a:bodyPr>
          <a:lstStyle>
            <a:lvl1pPr algn="ctr">
              <a:buNone/>
              <a:defRPr lang="es-ES_trad"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Marcador de posición de imagen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rmAutofit/>
          </a:bodyPr>
          <a:lstStyle>
            <a:lvl1pPr algn="ctr">
              <a:buNone/>
              <a:defRPr lang="es-ES_trad"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pic>
        <p:nvPicPr>
          <p:cNvPr id="12" name="Marcador de posición de imagen 19" descr="Patrón geométrico brillante y colorido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azul de contenido de patrón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spcBef>
                <a:spcPts val="1000"/>
              </a:spcBef>
              <a:defRPr lang="es-ES_trad" sz="40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ES_trad"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es-ES_trad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Inserte el subtítulo aquí</a:t>
            </a:r>
          </a:p>
          <a:p>
            <a:pPr lvl="1" rtl="0"/>
            <a:r>
              <a:rPr lang="es-ES" noProof="0"/>
              <a:t>Inserte contenido aquí</a:t>
            </a:r>
          </a:p>
        </p:txBody>
      </p:sp>
      <p:pic>
        <p:nvPicPr>
          <p:cNvPr id="5" name="Marcador de posición de imagen 15" descr="Patrón geométrico brillante y colorido 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_trad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es-ES" noProof="0"/>
              <a:t>Insertar título aquí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s-ES_trad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Inserte contenido aquí</a:t>
            </a:r>
          </a:p>
        </p:txBody>
      </p:sp>
      <p:pic>
        <p:nvPicPr>
          <p:cNvPr id="6" name="Marcador de posición de imagen 17" descr="Patrón geométrico brillante y colorido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b="390"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690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_trad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_trad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_trad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_trad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_trad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_trad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"/>
      </a:defPPr>
      <a:lvl1pPr marL="0" algn="l" defTabSz="914400" rtl="0" eaLnBrk="1" latinLnBrk="0" hangingPunct="1"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_trad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43_225FFD5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ángulo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6780" y="526871"/>
            <a:ext cx="6455127" cy="6107193"/>
          </a:xfrm>
        </p:spPr>
        <p:txBody>
          <a:bodyPr rtlCol="0" anchor="ctr">
            <a:noAutofit/>
          </a:bodyPr>
          <a:lstStyle>
            <a:defPPr>
              <a:defRPr lang="es-ES_trad"/>
            </a:defPPr>
          </a:lstStyle>
          <a:p>
            <a:pPr rtl="0"/>
            <a:br>
              <a:rPr lang="es-ES" sz="2000" dirty="0"/>
            </a:br>
            <a:r>
              <a:rPr lang="es-ES" sz="2800" b="0" dirty="0"/>
              <a:t>¿Las personas </a:t>
            </a:r>
            <a:r>
              <a:rPr lang="es-ES" sz="2800" dirty="0">
                <a:solidFill>
                  <a:schemeClr val="accent1"/>
                </a:solidFill>
              </a:rPr>
              <a:t>L</a:t>
            </a:r>
            <a:r>
              <a:rPr lang="es-ES" sz="2800" dirty="0">
                <a:solidFill>
                  <a:schemeClr val="bg2"/>
                </a:solidFill>
              </a:rPr>
              <a:t>G</a:t>
            </a:r>
            <a:r>
              <a:rPr lang="es-ES" sz="2800" dirty="0">
                <a:solidFill>
                  <a:schemeClr val="accent3"/>
                </a:solidFill>
              </a:rPr>
              <a:t>B</a:t>
            </a:r>
            <a:r>
              <a:rPr lang="es-ES" sz="2800" dirty="0">
                <a:solidFill>
                  <a:schemeClr val="accent4"/>
                </a:solidFill>
              </a:rPr>
              <a:t>TTT</a:t>
            </a:r>
            <a:r>
              <a:rPr lang="es-ES" sz="2800" dirty="0">
                <a:solidFill>
                  <a:schemeClr val="accent5"/>
                </a:solidFill>
              </a:rPr>
              <a:t>Q</a:t>
            </a:r>
            <a:r>
              <a:rPr lang="es-ES" sz="2800" dirty="0">
                <a:solidFill>
                  <a:schemeClr val="accent6"/>
                </a:solidFill>
              </a:rPr>
              <a:t>I</a:t>
            </a:r>
            <a:r>
              <a:rPr lang="es-ES" sz="2800" dirty="0">
                <a:solidFill>
                  <a:schemeClr val="accent1"/>
                </a:solidFill>
              </a:rPr>
              <a:t>A</a:t>
            </a:r>
            <a:r>
              <a:rPr lang="es-ES" sz="2800" dirty="0"/>
              <a:t>+ </a:t>
            </a:r>
            <a:r>
              <a:rPr lang="es-ES" sz="2800" b="0" dirty="0"/>
              <a:t>estamos listas para transitar de una autoadscripción simple a una calificada?</a:t>
            </a:r>
            <a:br>
              <a:rPr lang="es-ES" sz="2800" b="0" dirty="0"/>
            </a:br>
            <a:br>
              <a:rPr lang="es-ES" sz="2800" b="0" dirty="0"/>
            </a:br>
            <a:br>
              <a:rPr lang="es-ES" sz="2800" b="0" dirty="0"/>
            </a:br>
            <a:r>
              <a:rPr lang="es-ES" sz="2000" i="1" dirty="0"/>
              <a:t>Propuesta para mitigar usurpaciones en acciones afirmativas.</a:t>
            </a: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r>
              <a:rPr lang="es-ES" sz="2000" dirty="0"/>
              <a:t>Autor: José Alberto Rosales Rojas</a:t>
            </a:r>
            <a:br>
              <a:rPr lang="es-ES" sz="2800" b="0" dirty="0"/>
            </a:br>
            <a:br>
              <a:rPr lang="es-ES" sz="2000" b="0" dirty="0"/>
            </a:br>
            <a:br>
              <a:rPr lang="es-ES" sz="2000" b="0" dirty="0"/>
            </a:br>
            <a:endParaRPr lang="es-ES" sz="2000" b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F3514A-B189-CA9D-2D6E-D7EC4707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7" y="1266475"/>
            <a:ext cx="3777343" cy="46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237821"/>
            <a:ext cx="9141397" cy="1049803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Ruta Crítica para la transición</a:t>
            </a:r>
            <a:br>
              <a:rPr lang="es-ES" dirty="0"/>
            </a:br>
            <a:r>
              <a:rPr lang="es-ES" sz="3600" dirty="0"/>
              <a:t>¿</a:t>
            </a:r>
            <a:r>
              <a:rPr lang="es-ES" sz="1600" dirty="0"/>
              <a:t>como pasar de la teoría a la práctica</a:t>
            </a:r>
            <a:r>
              <a:rPr lang="es-ES" sz="3600" dirty="0"/>
              <a:t>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894" y="1407372"/>
            <a:ext cx="7799387" cy="1534757"/>
          </a:xfrm>
        </p:spPr>
        <p:txBody>
          <a:bodyPr vert="horz" wrap="square" lIns="0" tIns="0" rIns="0" bIns="0" rtlCol="0" anchor="t">
            <a:noAutofit/>
          </a:bodyPr>
          <a:lstStyle>
            <a:defPPr>
              <a:defRPr lang="es-ES_trad"/>
            </a:defPPr>
          </a:lstStyle>
          <a:p>
            <a:pPr marL="400050" indent="-400050" algn="l" rtl="0">
              <a:buFont typeface="+mj-lt"/>
              <a:buAutoNum type="romanUcPeriod"/>
            </a:pPr>
            <a:r>
              <a:rPr lang="es-ES" b="1" dirty="0"/>
              <a:t>Diálogo comunitario </a:t>
            </a:r>
            <a:r>
              <a:rPr lang="es-ES" dirty="0"/>
              <a:t>(foros, consultas en el interior del estado)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s-ES" b="1" dirty="0"/>
              <a:t>Diseño participativo </a:t>
            </a:r>
            <a:r>
              <a:rPr lang="es-ES" dirty="0"/>
              <a:t>de criterios voluntarios, diversos, interseccionales. 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s-ES" b="1" dirty="0"/>
              <a:t>Implementación gradual </a:t>
            </a:r>
            <a:r>
              <a:rPr lang="es-ES" dirty="0"/>
              <a:t>proyecto piloto para CAEL y SEL.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s-ES" b="1" dirty="0"/>
              <a:t>Armonización Legislativa </a:t>
            </a:r>
            <a:r>
              <a:rPr lang="es-ES" dirty="0"/>
              <a:t>(reformas al código electoral como en Michoacán) 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s-ES" b="1" dirty="0"/>
              <a:t>Capacitación a autoridades </a:t>
            </a:r>
            <a:r>
              <a:rPr lang="es-ES" dirty="0"/>
              <a:t>en diversidad sexual y DDHH.</a:t>
            </a:r>
          </a:p>
          <a:p>
            <a:pPr marL="400050" indent="-400050" algn="l" rtl="0">
              <a:buFont typeface="+mj-lt"/>
              <a:buAutoNum type="romanUcPeriod"/>
            </a:pPr>
            <a:endParaRPr lang="es-ES" b="1" dirty="0"/>
          </a:p>
          <a:p>
            <a:pPr algn="l"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34D142-6D48-8D08-BEE2-8F62D4E17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290" y="3228393"/>
            <a:ext cx="7109926" cy="34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269" y="558552"/>
            <a:ext cx="9141397" cy="615553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Conclusión final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1371601"/>
            <a:ext cx="7799387" cy="2892489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i="1" dirty="0"/>
              <a:t>La decisión debe ser colectiva, no impuesta por autoridades. </a:t>
            </a:r>
          </a:p>
          <a:p>
            <a:pPr rtl="0"/>
            <a:endParaRPr lang="es-ES" i="1" dirty="0"/>
          </a:p>
          <a:p>
            <a:pPr rtl="0"/>
            <a:r>
              <a:rPr lang="es-ES" b="1" i="1" dirty="0"/>
              <a:t>Una pregunta abierta, una decisión colectiva. </a:t>
            </a:r>
          </a:p>
          <a:p>
            <a:pPr rtl="0"/>
            <a:endParaRPr lang="es-ES" b="1" i="1" dirty="0"/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i="1" dirty="0">
                <a:solidFill>
                  <a:schemeClr val="bg2"/>
                </a:solidFill>
              </a:rPr>
              <a:t>Las usurpaciones son reales y sistemáticas.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i="1" dirty="0">
                <a:solidFill>
                  <a:srgbClr val="FFC000"/>
                </a:solidFill>
              </a:rPr>
              <a:t>No se puede regresar a modelos médicos o policivos. 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s-ES" sz="1600" i="1" dirty="0">
              <a:solidFill>
                <a:schemeClr val="bg2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i="1" dirty="0">
                <a:solidFill>
                  <a:srgbClr val="00B050"/>
                </a:solidFill>
              </a:rPr>
              <a:t>La autoadscripción calificada bien diseñada es una evolución necesaria. 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s-ES" sz="1600" i="1" dirty="0">
              <a:solidFill>
                <a:srgbClr val="00B050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i="1" dirty="0">
                <a:solidFill>
                  <a:srgbClr val="0070C0"/>
                </a:solidFill>
              </a:rPr>
              <a:t>El futuro de las acciones afirmativas depende de que la población tome la palabra. </a:t>
            </a:r>
          </a:p>
          <a:p>
            <a:pPr rtl="0"/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3FA4F37-A14A-371D-D9BC-DEF92274CAED}"/>
              </a:ext>
            </a:extLst>
          </p:cNvPr>
          <p:cNvSpPr/>
          <p:nvPr/>
        </p:nvSpPr>
        <p:spPr>
          <a:xfrm>
            <a:off x="718457" y="4879910"/>
            <a:ext cx="7529804" cy="8677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i="1" dirty="0">
                <a:solidFill>
                  <a:schemeClr val="bg1"/>
                </a:solidFill>
              </a:rPr>
              <a:t>La respuesta no la da el artículo, la da la población a través del diálogo, la colaboración en mesas de trabajo.</a:t>
            </a:r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A36B3A-558B-413E-877B-7275290A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/>
              <a:t>Recursos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675CE5-70A2-411D-881E-7B75B82931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Fuentes </a:t>
            </a:r>
          </a:p>
          <a:p>
            <a:pPr lvl="1" rtl="0"/>
            <a:r>
              <a:rPr lang="es-ES" dirty="0"/>
              <a:t>Rodríguez Fuentes, O. D. (2025) </a:t>
            </a:r>
            <a:r>
              <a:rPr lang="es-ES" i="1" dirty="0" err="1"/>
              <a:t>Electorema</a:t>
            </a:r>
            <a:endParaRPr lang="es-ES" dirty="0"/>
          </a:p>
          <a:p>
            <a:pPr lvl="1" rtl="0"/>
            <a:r>
              <a:rPr lang="es-ES" dirty="0"/>
              <a:t>Tesis II/2019 y SUP – JDC -304/2018 del TEPJF</a:t>
            </a:r>
          </a:p>
          <a:p>
            <a:pPr lvl="1" rtl="0"/>
            <a:r>
              <a:rPr lang="es-ES" dirty="0"/>
              <a:t>Acuerdo INE /CG18/2021</a:t>
            </a:r>
          </a:p>
          <a:p>
            <a:pPr lvl="1" rtl="0"/>
            <a:r>
              <a:rPr lang="es-ES" dirty="0"/>
              <a:t>Santos et. Al. (2024) estudio sobre Brasil.</a:t>
            </a:r>
          </a:p>
          <a:p>
            <a:pPr lvl="1" rtl="0"/>
            <a:r>
              <a:rPr lang="es-ES" dirty="0"/>
              <a:t>Nunes &amp; Santos (2019) – concepto “híper-racismo”</a:t>
            </a: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65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Problema de fondo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Los derechos políticos como derechos humanos. </a:t>
            </a:r>
          </a:p>
          <a:p>
            <a:pPr lvl="1" rtl="0"/>
            <a:r>
              <a:rPr lang="es-ES" dirty="0"/>
              <a:t>Los derechos políticos son derechos humanos (art. 1 de la CPEUM)</a:t>
            </a:r>
          </a:p>
          <a:p>
            <a:pPr lvl="1" rtl="0"/>
            <a:r>
              <a:rPr lang="es-ES" dirty="0"/>
              <a:t>Las acciones afirmativas (“cuotas arcoíris”) han permitido avances, pero…</a:t>
            </a:r>
          </a:p>
          <a:p>
            <a:pPr marL="0" lvl="1" indent="0" rtl="0">
              <a:buNone/>
            </a:pPr>
            <a:r>
              <a:rPr lang="es-ES" b="1" dirty="0"/>
              <a:t>Paradoja:</a:t>
            </a:r>
          </a:p>
          <a:p>
            <a:pPr lvl="1" rtl="0"/>
            <a:r>
              <a:rPr lang="es-ES" altLang="en-US" dirty="0"/>
              <a:t>La autoadscripción simple ha sido explotada por actores políticos para simular identidades. </a:t>
            </a:r>
          </a:p>
          <a:p>
            <a:pPr lvl="1" rtl="0"/>
            <a:endParaRPr lang="es-ES" altLang="en-US" dirty="0"/>
          </a:p>
          <a:p>
            <a:pPr rtl="0"/>
            <a:r>
              <a:rPr lang="es-ES" dirty="0"/>
              <a:t>Pregunta central</a:t>
            </a:r>
          </a:p>
          <a:p>
            <a:pPr lvl="1" rtl="0"/>
            <a:r>
              <a:rPr lang="es-ES" dirty="0"/>
              <a:t>¿Estamos listas para pasar de una autoadscripción </a:t>
            </a:r>
            <a:r>
              <a:rPr lang="es-ES" i="1" dirty="0"/>
              <a:t>simple </a:t>
            </a:r>
            <a:r>
              <a:rPr lang="es-ES" dirty="0"/>
              <a:t>a una </a:t>
            </a:r>
            <a:r>
              <a:rPr lang="es-ES" i="1" dirty="0"/>
              <a:t>calificada?</a:t>
            </a:r>
            <a:endParaRPr lang="es-ES" dirty="0"/>
          </a:p>
          <a:p>
            <a:pPr lvl="1" rtl="0"/>
            <a:r>
              <a:rPr lang="es-ES" dirty="0"/>
              <a:t>¿Por qué es importante el planteamiento?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31772D-851A-1B87-8BD2-A16BE9E71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535" y="1651518"/>
            <a:ext cx="2976465" cy="35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439068"/>
            <a:ext cx="9141397" cy="492443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sz="3200" dirty="0"/>
              <a:t>ORIGEN DE LAS ACCIONES AFIRMATIVAS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6" y="1636649"/>
            <a:ext cx="7799387" cy="4782283"/>
          </a:xfrm>
        </p:spPr>
        <p:txBody>
          <a:bodyPr rtlCol="0"/>
          <a:lstStyle>
            <a:defPPr>
              <a:defRPr lang="es-ES_trad"/>
            </a:defPPr>
          </a:lstStyle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s-ES" sz="2400" dirty="0"/>
              <a:t>Surgen en EEUU (años 60) para corregir discriminación racial y segregación. 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s-ES" sz="2400" dirty="0"/>
              <a:t>Evolución: de igualdad formal a igualdad material (sustantiva).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s-ES" sz="2400" dirty="0"/>
              <a:t>ONU: medidas temporales para grupos históricamente discriminados. 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s-ES" sz="2400" dirty="0"/>
              <a:t>En México: primero cuotas de género, luego paridad, después grupos LGBTTTIQA+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s-ES" sz="2400" b="1" dirty="0"/>
              <a:t>Dato clave: </a:t>
            </a:r>
            <a:r>
              <a:rPr lang="es-ES" sz="2400" dirty="0"/>
              <a:t>Sentencia SUP-JDC-304/2018 (TEPJF) reconoció autoadscripción de género sin pruebas adicionales. 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s-ES" sz="1600" dirty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Autoadscripción simple riesgos.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158237"/>
          </a:xfrm>
        </p:spPr>
        <p:txBody>
          <a:bodyPr rtlCol="0"/>
          <a:lstStyle>
            <a:defPPr>
              <a:defRPr lang="es-ES_trad"/>
            </a:defPPr>
          </a:lstStyle>
          <a:p>
            <a:pPr lvl="0" rtl="0"/>
            <a:r>
              <a:rPr lang="es-ES" dirty="0"/>
              <a:t>Paradigma actual de la vulnerabilidad para las personas de la población LGBTQIA+.</a:t>
            </a:r>
          </a:p>
          <a:p>
            <a:pPr lvl="0" algn="r" rtl="0"/>
            <a:r>
              <a:rPr lang="es-ES" sz="1400" i="1" dirty="0"/>
              <a:t>“Personas que se hacen pasar como parte de la población LGBTTTIQA+ sin serlos”</a:t>
            </a:r>
          </a:p>
          <a:p>
            <a:pPr lvl="0" algn="r" rtl="0"/>
            <a:r>
              <a:rPr lang="es-ES" sz="1400" i="1" dirty="0"/>
              <a:t>(Rodríguez Fuentes 2025)</a:t>
            </a:r>
            <a:endParaRPr lang="es-ES" dirty="0"/>
          </a:p>
        </p:txBody>
      </p:sp>
      <p:graphicFrame>
        <p:nvGraphicFramePr>
          <p:cNvPr id="18" name="Grupo 85">
            <a:extLst>
              <a:ext uri="{FF2B5EF4-FFF2-40B4-BE49-F238E27FC236}">
                <a16:creationId xmlns:a16="http://schemas.microsoft.com/office/drawing/2014/main" id="{14BC0987-DF66-4F47-953D-7A5171CA5B0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86454204"/>
              </p:ext>
            </p:extLst>
          </p:nvPr>
        </p:nvGraphicFramePr>
        <p:xfrm>
          <a:off x="757238" y="2592388"/>
          <a:ext cx="10668000" cy="3017520"/>
        </p:xfrm>
        <a:graphic>
          <a:graphicData uri="http://schemas.openxmlformats.org/drawingml/2006/table">
            <a:tbl>
              <a:tblPr firstRow="1"/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Basta con una declaración unilateral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pruebas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Fácil de Simular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Usurpación de candidaturas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sng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Nula representatividad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1" i="0" u="sng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Reformas, políticas públicas, posturas institucionales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0" i="1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Escrito o formato</a:t>
                      </a: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0" i="1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Testimonios ni verificación externa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revisión del escrutinio público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Renovación de Poderes Públicos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 la toma de decisiones. 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ES_trad"/>
                      </a:def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ES" sz="1400" b="0" i="0" u="none" strike="noStrike" cap="none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contra de las mismas personas de la población LGBTTTQIA+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Usurpación documentada en México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s-ES_trad"/>
            </a:defPPr>
          </a:lstStyle>
          <a:p>
            <a:pPr rtl="0"/>
            <a:r>
              <a:rPr lang="es-ES" dirty="0"/>
              <a:t>Casos concretos</a:t>
            </a:r>
          </a:p>
          <a:p>
            <a:pPr lvl="1" rtl="0"/>
            <a:r>
              <a:rPr lang="es-ES" dirty="0"/>
              <a:t>Proceso 2023-2024: al menos </a:t>
            </a:r>
            <a:r>
              <a:rPr lang="es-ES" b="1" dirty="0"/>
              <a:t>15 hombres cis heterosexuales </a:t>
            </a:r>
            <a:r>
              <a:rPr lang="es-ES" dirty="0"/>
              <a:t>se registraron como candidatos de la diversidad sexual. </a:t>
            </a:r>
          </a:p>
          <a:p>
            <a:pPr lvl="1" rtl="0"/>
            <a:r>
              <a:rPr lang="es-ES" dirty="0"/>
              <a:t>Total de candidaturas LGBTTTIQ+: </a:t>
            </a:r>
            <a:r>
              <a:rPr lang="es-ES" b="1" dirty="0"/>
              <a:t>1,212</a:t>
            </a:r>
            <a:r>
              <a:rPr lang="es-ES" dirty="0"/>
              <a:t> (2.79% del total)</a:t>
            </a:r>
          </a:p>
          <a:p>
            <a:pPr lvl="1" rtl="0"/>
            <a:r>
              <a:rPr lang="es-ES" dirty="0"/>
              <a:t>Estados con más simulación: Michoacán, Estado de México, Coahuila, Oaxaca, Puebla. </a:t>
            </a:r>
          </a:p>
          <a:p>
            <a:pPr marL="0" lvl="1" indent="0" rtl="0">
              <a:buNone/>
            </a:pPr>
            <a:r>
              <a:rPr lang="es-ES" b="1" dirty="0"/>
              <a:t>Caso paradigmático:</a:t>
            </a:r>
          </a:p>
          <a:p>
            <a:pPr marL="0" lvl="1" indent="0" rtl="0">
              <a:buNone/>
            </a:pPr>
            <a:r>
              <a:rPr lang="es-ES" dirty="0"/>
              <a:t>Michoacán (marzo 2026): iniciativa de reforma electoral para crear candados de verificación.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3CE3A-9357-1C8B-AAEE-1D444F934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1" y="1557239"/>
            <a:ext cx="4324350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Lecciones desde Brasil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6F52EDA-7F85-46DD-9A9E-95E0E3EC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927425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Fraude en cuotas raciales y la respuesta</a:t>
            </a:r>
          </a:p>
        </p:txBody>
      </p:sp>
      <p:graphicFrame>
        <p:nvGraphicFramePr>
          <p:cNvPr id="31" name="Marcador de contenido 6" descr="Elementos gráficos de personas clave SmartArt ">
            <a:extLst>
              <a:ext uri="{FF2B5EF4-FFF2-40B4-BE49-F238E27FC236}">
                <a16:creationId xmlns:a16="http://schemas.microsoft.com/office/drawing/2014/main" id="{B90E4E44-174A-47BD-A77F-9A22D2087916}"/>
              </a:ext>
            </a:extLst>
          </p:cNvPr>
          <p:cNvGraphicFramePr>
            <a:graphicFrameLocks noGrp="1"/>
          </p:cNvGraphicFramePr>
          <p:nvPr>
            <p:ph type="dgm" sz="quarter" idx="14"/>
            <p:extLst>
              <p:ext uri="{D42A27DB-BD31-4B8C-83A1-F6EECF244321}">
                <p14:modId xmlns:p14="http://schemas.microsoft.com/office/powerpoint/2010/main" val="1373029656"/>
              </p:ext>
            </p:extLst>
          </p:nvPr>
        </p:nvGraphicFramePr>
        <p:xfrm>
          <a:off x="762000" y="2368550"/>
          <a:ext cx="10668000" cy="334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795596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Lecciones</a:t>
            </a:r>
          </a:p>
        </p:txBody>
      </p:sp>
      <p:sp>
        <p:nvSpPr>
          <p:cNvPr id="9219" name="Rectángulo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62000" y="1905000"/>
            <a:ext cx="5334000" cy="3553408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_trad"/>
            </a:defPPr>
          </a:lstStyle>
          <a:p>
            <a:pPr lvl="1" rtl="0"/>
            <a:r>
              <a:rPr lang="es-ES" dirty="0"/>
              <a:t>Autodeclaración exclusiva </a:t>
            </a:r>
            <a:r>
              <a:rPr lang="es-ES" b="1" dirty="0">
                <a:solidFill>
                  <a:schemeClr val="accent5"/>
                </a:solidFill>
              </a:rPr>
              <a:t>es insuficiente.</a:t>
            </a:r>
            <a:endParaRPr lang="es-ES" altLang="en-US" b="1" dirty="0">
              <a:solidFill>
                <a:schemeClr val="accent5"/>
              </a:solidFill>
            </a:endParaRPr>
          </a:p>
          <a:p>
            <a:pPr lvl="1" rtl="0"/>
            <a:r>
              <a:rPr lang="es-ES" dirty="0"/>
              <a:t>Comisiones de vigilancia </a:t>
            </a:r>
            <a:r>
              <a:rPr lang="es-ES" b="1" dirty="0">
                <a:solidFill>
                  <a:schemeClr val="accent5"/>
                </a:solidFill>
              </a:rPr>
              <a:t>son viables y respetuosas.</a:t>
            </a:r>
            <a:endParaRPr lang="es-ES" altLang="en-US" b="1" dirty="0">
              <a:solidFill>
                <a:schemeClr val="accent5"/>
              </a:solidFill>
            </a:endParaRPr>
          </a:p>
          <a:p>
            <a:pPr lvl="1" rtl="0"/>
            <a:r>
              <a:rPr lang="es-ES" dirty="0"/>
              <a:t>Sociedad civil debe </a:t>
            </a:r>
            <a:r>
              <a:rPr lang="es-ES" b="1" dirty="0">
                <a:solidFill>
                  <a:schemeClr val="accent5"/>
                </a:solidFill>
              </a:rPr>
              <a:t>liderar la propuesta. </a:t>
            </a:r>
          </a:p>
          <a:p>
            <a:pPr lvl="1"/>
            <a:r>
              <a:rPr lang="es-ES" dirty="0"/>
              <a:t>Transición </a:t>
            </a:r>
            <a:r>
              <a:rPr lang="es-ES" b="1" dirty="0">
                <a:solidFill>
                  <a:srgbClr val="0070C0"/>
                </a:solidFill>
              </a:rPr>
              <a:t>gradual y participativa. </a:t>
            </a:r>
          </a:p>
          <a:p>
            <a:pPr lvl="1"/>
            <a:endParaRPr lang="es-ES" b="1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es-ES" altLang="en-US" i="1" dirty="0">
                <a:solidFill>
                  <a:srgbClr val="0070C0"/>
                </a:solidFill>
              </a:rPr>
              <a:t>No transitar deslegitima las acciones afirmativas. </a:t>
            </a:r>
          </a:p>
          <a:p>
            <a:pPr lvl="1" rtl="0"/>
            <a:endParaRPr lang="es-ES" altLang="en-US" b="1" dirty="0">
              <a:solidFill>
                <a:schemeClr val="accent5"/>
              </a:solidFill>
            </a:endParaRPr>
          </a:p>
          <a:p>
            <a:pPr rtl="0"/>
            <a:endParaRPr lang="es-ES" altLang="en-US" dirty="0"/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834E0CBE-AF68-98D6-3D6B-1535374F67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556" b="15556"/>
          <a:stretch>
            <a:fillRect/>
          </a:stretch>
        </p:blipFill>
        <p:spPr>
          <a:prstGeom prst="rect">
            <a:avLst/>
          </a:prstGeom>
          <a:solidFill>
            <a:srgbClr val="E7E6E6"/>
          </a:solidFill>
        </p:spPr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4AA3F05D-FD52-55A5-01F7-22E9F69821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1189" b="11189"/>
          <a:stretch>
            <a:fillRect/>
          </a:stretch>
        </p:blipFill>
        <p:spPr>
          <a:prstGeom prst="rect">
            <a:avLst/>
          </a:prstGeom>
          <a:solidFill>
            <a:srgbClr val="E7E6E6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sz="3600" dirty="0"/>
              <a:t>¿Qué es la autoadscripción calificada? 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4467808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Fundamentos de un nuevo paradigma. </a:t>
            </a:r>
          </a:p>
          <a:p>
            <a:r>
              <a:rPr lang="es-ES" b="0" dirty="0"/>
              <a:t>Manifestación de pertenencia + verificación adicional sin trato discriminatorio. </a:t>
            </a:r>
          </a:p>
          <a:p>
            <a:pPr rtl="0"/>
            <a:r>
              <a:rPr lang="es-ES" dirty="0">
                <a:solidFill>
                  <a:srgbClr val="0070C0"/>
                </a:solidFill>
              </a:rPr>
              <a:t>Argumentos a favor:</a:t>
            </a:r>
          </a:p>
          <a:p>
            <a:pPr lvl="1" rtl="0"/>
            <a:r>
              <a:rPr lang="es-ES" dirty="0"/>
              <a:t>Protege la integridad de las cuotas.</a:t>
            </a:r>
          </a:p>
          <a:p>
            <a:pPr lvl="1" rtl="0"/>
            <a:r>
              <a:rPr lang="es-ES" dirty="0"/>
              <a:t>Previene fraude electoral por simulación. </a:t>
            </a:r>
          </a:p>
          <a:p>
            <a:pPr lvl="1" rtl="0"/>
            <a:r>
              <a:rPr lang="es-ES" dirty="0"/>
              <a:t>Garantiza representación sustantiva (no solamente formal)</a:t>
            </a:r>
          </a:p>
          <a:p>
            <a:pPr lvl="1" rtl="0"/>
            <a:r>
              <a:rPr lang="es-ES" dirty="0"/>
              <a:t>Coherencia con criterios aplicados a pueblos indígenas. </a:t>
            </a:r>
          </a:p>
          <a:p>
            <a:pPr lvl="1" rtl="0"/>
            <a:r>
              <a:rPr lang="es-ES" dirty="0"/>
              <a:t>Se atienda la solicitud de voces que vienen desde dentro de la población. </a:t>
            </a:r>
          </a:p>
          <a:p>
            <a:pPr lvl="1" rtl="0"/>
            <a:r>
              <a:rPr lang="es-ES" dirty="0"/>
              <a:t>No se debe medicalizar ni revictimizar. </a:t>
            </a: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06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37DA-6AE0-E14A-5B1A-9A8356D90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32427C3-E23A-4ECB-CD79-970DF9D6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sz="2400" dirty="0"/>
              <a:t>Propuesta concreta – comités de verificación (inspirados en Brasil)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FD65779-2DE0-3B79-7C19-7F3E972FD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4467808"/>
          </a:xfrm>
        </p:spPr>
        <p:txBody>
          <a:bodyPr rtlCol="0"/>
          <a:lstStyle>
            <a:defPPr>
              <a:defRPr lang="es-ES_trad"/>
            </a:defPPr>
          </a:lstStyle>
          <a:p>
            <a:pPr rtl="0"/>
            <a:r>
              <a:rPr lang="es-ES" dirty="0"/>
              <a:t>Mecanismos no invasivos. </a:t>
            </a:r>
          </a:p>
          <a:p>
            <a:r>
              <a:rPr lang="es-ES" b="0" dirty="0">
                <a:solidFill>
                  <a:srgbClr val="0070C0"/>
                </a:solidFill>
              </a:rPr>
              <a:t>Composición sugerida:</a:t>
            </a:r>
          </a:p>
          <a:p>
            <a:pPr lvl="1" rtl="0"/>
            <a:r>
              <a:rPr lang="es-ES" dirty="0"/>
              <a:t>Representantes de organizaciones LGBTTTIQ+.</a:t>
            </a:r>
          </a:p>
          <a:p>
            <a:pPr lvl="1" rtl="0"/>
            <a:r>
              <a:rPr lang="es-ES" dirty="0"/>
              <a:t>Activistas con trayectoria.</a:t>
            </a:r>
          </a:p>
          <a:p>
            <a:pPr lvl="1" rtl="0"/>
            <a:r>
              <a:rPr lang="es-ES" dirty="0"/>
              <a:t>Autoridades electorales capacitadas. </a:t>
            </a:r>
          </a:p>
          <a:p>
            <a:pPr marL="0" lvl="1" indent="0" rtl="0">
              <a:buNone/>
            </a:pPr>
            <a:r>
              <a:rPr lang="es-ES" i="1" dirty="0"/>
              <a:t>No medicalización ni patologización. </a:t>
            </a:r>
          </a:p>
          <a:p>
            <a:pPr lvl="1" rtl="0">
              <a:buFont typeface="Wingdings" panose="05000000000000000000" pitchFamily="2" charset="2"/>
              <a:buChar char="ü"/>
            </a:pPr>
            <a:r>
              <a:rPr lang="es-ES" i="1" dirty="0"/>
              <a:t>Pertenencia comunitaria (cartas de apoyo, participación en espacios)</a:t>
            </a:r>
          </a:p>
          <a:p>
            <a:pPr lvl="1" rtl="0">
              <a:buFont typeface="Wingdings" panose="05000000000000000000" pitchFamily="2" charset="2"/>
              <a:buChar char="ü"/>
            </a:pPr>
            <a:r>
              <a:rPr lang="es-ES" i="1" dirty="0"/>
              <a:t>Procedimiento confidencial y horizontal (diálogo no interrogatorio) </a:t>
            </a:r>
          </a:p>
          <a:p>
            <a:pPr lvl="1" rtl="0">
              <a:buFont typeface="Wingdings" panose="05000000000000000000" pitchFamily="2" charset="2"/>
              <a:buChar char="ü"/>
            </a:pPr>
            <a:r>
              <a:rPr lang="es-ES" i="1" dirty="0"/>
              <a:t>Carga de la prueba a la autoridad, no al candidato. </a:t>
            </a:r>
          </a:p>
          <a:p>
            <a:pPr lvl="1" rtl="0">
              <a:buFont typeface="Wingdings" panose="05000000000000000000" pitchFamily="2" charset="2"/>
              <a:buChar char="ü"/>
            </a:pPr>
            <a:r>
              <a:rPr lang="es-ES" i="1" dirty="0"/>
              <a:t>Construcción participativa (asambleas, foros)</a:t>
            </a:r>
          </a:p>
          <a:p>
            <a:pPr marL="0" lvl="1" indent="0" rtl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9CACB0-7FB0-2BB8-3EC7-00239615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773" y="1030019"/>
            <a:ext cx="4282751" cy="30008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7B520A-A5E3-2EA0-F565-46B3A1F47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453" y="4562669"/>
            <a:ext cx="2795587" cy="19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0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362954B-5966-4372-ADA0-13B8C2677B8A}" vid="{1374ECD0-A4B2-4D84-B642-5DEC700C0527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6AD0CE-C3A1-49ED-84DB-B51D7D3B27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32A503-7E2B-48A7-A1A4-FEB996769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794402-D476-4C0A-8953-D7E5D3D97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del mes del Orgullo LGBTQIA</Template>
  <TotalTime>154</TotalTime>
  <Words>816</Words>
  <Application>Microsoft Office PowerPoint</Application>
  <PresentationFormat>Panorámica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Wingdings</vt:lpstr>
      <vt:lpstr>Tema de Office</vt:lpstr>
      <vt:lpstr> ¿Las personas LGBTTTQIA+ estamos listas para transitar de una autoadscripción simple a una calificada?   Propuesta para mitigar usurpaciones en acciones afirmativas.     Autor: José Alberto Rosales Rojas   </vt:lpstr>
      <vt:lpstr>Problema de fondo</vt:lpstr>
      <vt:lpstr>ORIGEN DE LAS ACCIONES AFIRMATIVAS</vt:lpstr>
      <vt:lpstr>Autoadscripción simple riesgos.</vt:lpstr>
      <vt:lpstr>Usurpación documentada en México</vt:lpstr>
      <vt:lpstr>Lecciones desde Brasil</vt:lpstr>
      <vt:lpstr>Lecciones</vt:lpstr>
      <vt:lpstr>¿Qué es la autoadscripción calificada? </vt:lpstr>
      <vt:lpstr>Propuesta concreta – comités de verificación (inspirados en Brasil)</vt:lpstr>
      <vt:lpstr>Ruta Crítica para la transición ¿como pasar de la teoría a la práctica?</vt:lpstr>
      <vt:lpstr>Conclusión final </vt:lpstr>
      <vt:lpstr>Recursos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JOSE ROSALES ROJAS</dc:creator>
  <cp:keywords/>
  <dc:description/>
  <cp:lastModifiedBy>JOSE ROSALES ROJAS</cp:lastModifiedBy>
  <cp:revision>15</cp:revision>
  <dcterms:created xsi:type="dcterms:W3CDTF">2026-06-02T21:22:09Z</dcterms:created>
  <dcterms:modified xsi:type="dcterms:W3CDTF">2026-06-02T23:56:19Z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