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073"/>
    <p:restoredTop sz="94610"/>
  </p:normalViewPr>
  <p:slideViewPr>
    <p:cSldViewPr snapToGrid="0" snapToObjects="1">
      <p:cViewPr varScale="1">
        <p:scale>
          <a:sx n="69" d="100"/>
          <a:sy n="69" d="100"/>
        </p:scale>
        <p:origin x="216" y="1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4156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1 minuto.,Buenas tardes. Agradezco al Instituto Electoral del Estado de Puebla y al comité organizador de Voces por la Democracia Local por el espacio para presentar este trabajo. El artículo se titula Voto diferenciado en Puebla 2018–2024 y analiza cómo varía la votación de los partidos entre tres boletas que coinciden en una misma jornada: ayuntamientos, gubernatura y presidencia de la República.,La presentación no busca repetir tabla por tabla el artículo. Busca explicar el sentido político y democrático del estudio: por qué mirar el voto cruzado ayuda a entender mejor la participación ciudadana, la competencia partidista y la democracia local en Puebla. Mi argumento central es que la concurrencia electoral no borra la política municipal; la hace más compleja.</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minutos.,La medición es intencionalmente sencilla. Se toma el porcentaje municipal de un partido y se le resta el porcentaje que ese mismo partido obtuvo en la elección concurrente. Hay dos comparaciones: municipal menos gubernatura y municipal menos presidencia.,Si el resultado es positivo, el partido fue relativamente más fuerte en la elección municipal. Si el resultado es negativo, fue más fuerte en la gubernatura o en la presidencia. Si el resultado es cercano a cero, hay continuidad entre boletas.,Además de clasificar la dirección del cambio, el artículo observa la magnitud mediante promedios y medianas. El promedio permite ver el balance general, pero la mediana ayuda a identificar el comportamiento típico. Esta diferencia es importante porque algunos partidos pueden tener promedios positivos impulsados por pocos municipios con brechas muy altas, aunque el municipio típico no muestre esa misma tendencia.</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 y medio.,El primer hallazgo es que algunos partidos muestran una fortaleza mucho mayor en la boleta presidencial o estatal que en la municipal. El caso más evidente es MORENA. En 2018, la diferencia municipal-presidencial fue de menos 24.45 puntos porcentuales. En 2024 se amplió a menos 32.20. Esto significa que la votación presidencial de MORENA fue considerablemente superior a su votación municipal y que la brecha se intensificó.,El PT también se mantiene con diferencias negativas frente a la presidencial. En el caso municipal-gubernatura, MORENA igualmente muestra una boleta estatal más fuerte que la municipal, con una diferencia que pasa de menos 8.68 a menos 13.18. La lectura no es causal, porque el artículo no estima arrastre causal. Pero sí muestra una diferencia vertical clara: para estos partidos, el apoyo se concentra con mayor fuerza en las boletas superiores.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 y medio.,El segundo hallazgo es que algunos partidos muestran fuerza municipal o, por lo menos, una relación más compleja con lo local. El PRI es el caso más ilustrativo. En 2018 tuvo una diferencia municipal-presidencial positiva de 7.20 puntos, lo que indica una fortaleza municipal clara frente a la presidencial. En 2024 el promedio sigue siendo positivo, 4.50, pero la mediana se acerca a cero. Eso significa que la ventaja municipal ya no es típica en todo el estado: parece concentrarse en ciertos municipios.,El PAN también muestra un comportamiento mixto. En 2018 tenía una ventaja municipal frente a la presidencial. En 2024 el promedio sigue positivo, pero la mediana cambia de signo, lo que sugiere heterogeneidad. La lección democrática y analítica es que no todo se explica desde arriba. Lo municipal conserva peso, pero ese peso es territorialmente desigual.</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 y medio.,El tercer hallazgo son los partidos bisagra, particularmente Movimiento Ciudadano y el Partido Verde. En 2018 ambos tenían un promedio municipal-presidencial positivo, o cercano a una lógica municipal y de equilibrio. En 2024 cambian de signo: MC pasa de 3.05 a menos 1.28; PVEM pasa de 2.80 a menos 1.06. Esto significa que su relación entre boletas se reacomoda hacia la presidencial.,Este punto es importante porque muestra que el voto diferenciado no es una fotografía fija. Puede cambiar de dirección entre ciclos. También permite introducir la importancia metodológica de leer promedio y mediana juntos. El promedio muestra el balance general, pero la mediana permite saber si ese patrón es típico o si está impulsado por municipios específicos. Así, el artículo no sólo muestra diferencias, sino que identifica reacomodos y heterogeneidad territorial.</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minutos.,El estudio aporta a la democracia local porque traduce datos electorales en conocimiento público. Para la ciudadanía, permite entender que votar no siempre significa apoyar de manera uniforme a un partido en todas las boletas. Para las instituciones electorales, representa una forma de difundir análisis especializado que fortalece cultura cívica. Para partidos y gobiernos, muestra que la fuerza nacional o estatal no garantiza automáticamente desempeño municipal. Y para la academia, ofrece una medición simple, replicable y útil para estudiar competencia multinivel.,En el fondo, este trabajo contribuye a una democracia más reflexiva. No sólo informa quién ganó, sino cómo se organizó el apoyo partidista entre cargos. Y eso mejora la conversación pública sobre participación democrática en Puebla.</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1 minuto.,Cierro con la idea central. En Puebla, la concurrencia electoral no produjo uniformidad automática. Más bien, permitió observar una competencia multinivel: algunos partidos concentraron mayor fuerza en la presidencia o gubernatura; otros conservaron ventajas municipales; y otros se reacomodaron entre 2018 y 2024.,El aporte del artículo no es solamente mostrar que hay diferencias entre boletas. El aporte es mostrar que esas diferencias tienen dirección, magnitud, partido, territorio y cambio temporal. En ese sentido, estudiar el voto cruzado contribuye a una lectura más precisa de la democracia local y de la participación ciudadana en Puebla. Muchas gracias.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1 minuto.,La exposición está organizada como un embudo. Primero parto de los partidos políticos, porque son la oferta electoral que estructura las opciones de la ciudadanía. Después paso al sistema de partidos, que permite entender la competencia no como una suma de siglas, sino como una relación entre fuerzas políticas. Enseguida explico el comportamiento electoral, es decir, las razones por las que el ciudadano puede votar de una forma u otra.,Con ese marco, introduzco el voto cruzado como una variable observable: una forma de medir si el apoyo partidista se mantiene o cambia entre boletas. Finalmente presento la aplicación empírica en Puebla, los hallazgos centrales y el aporte democrático del artículo.</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minutos.,La convocatoria tiene un sentido democrático: difundir conocimiento especializado para fortalecer la cultura cívica. Este artículo aporta en esa línea porque ofrece herramientas para que la ciudadanía, los partidos, la academia y las instituciones electorales interpreten con mayor precisión los resultados.,Cuando hablamos de voto cruzado, no hablamos sólo de números. Hablamos de cómo la ciudadanía utiliza distintas boletas para expresar preferencias diferenciadas. Eso permite una participación más informada, porque muestra que el elector no necesariamente vota en bloque. También favorece una lectura crítica: no todo puede explicarse como arrastre presidencial o como fuerza de una marca. Además, fortalece la rendición de cuentas local, porque recuerda que el municipio es una arena política propia. Entender esto contribuye a una democracia local más reflexiva.</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minutos.,Para hablar de voto diferenciado primero hay que hablar de partidos políticos. El voto no ocurre en el vacío: la ciudadanía decide entre emblemas, candidaturas, trayectorias, coaliciones y gobiernos. Desde Duverger, los partidos pueden entenderse como organizaciones que estructuran la competencia política y movilizan electores.,Lo importante para esta presentación no es hacer una historia exhaustiva de los partidos, sino subrayar una idea: los partidos no tienen la misma fuerza en todos los niveles. Un partido puede tener una marca nacional fuerte y una estructura municipal débil. Otro puede conservar liderazgos locales aunque su votación presidencial sea menor. Esta diferencia entre niveles es la condición que vuelve pertinente estudiar el voto cruzado.</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minutos.,El segundo paso es hablar del sistema de partidos. Con Sartori, la idea central es que un partido no puede entenderse de manera aislada. Su fuerza depende de la relación con los demás partidos: cuántos compiten, qué tan relevantes son, qué tan cerrada es la disputa y qué capacidad tienen de formar coaliciones o modificar la competencia.,Esto es especialmente importante a escala municipal. Puebla puede tener una tendencia estatal general, pero cada municipio expresa una arena local distinta. En algunos municipios la competencia se concentra en dos fuerzas; en otros se fragmenta; en otros hay predominio de un partido. Por eso, estudiar el voto diferenciado a nivel municipal permite observar diferencias que se perderían si sólo miráramos el resultado estatal agregado.</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3 minutos.,La parte de comportamiento electoral puede explicarse con tres lentes clásicos. El primero es el sociológico, asociado a Lazarsfeld, que recuerda que el voto se forma dentro de contextos sociales: redes, grupos, comunidades, pertenencias y conversaciones políticas. El segundo es el psicológico, de Campbell y la Escuela de Michigan, que destaca la identificación partidista como una predisposición relativamente estable. El tercero es el racional, de Downs, donde el elector evalúa alternativas, costos de información, beneficios esperados, desempeño y viabilidad.,Estas tres teorías no se excluyen. En una elección municipal pueden operar al mismo tiempo: pertenencias sociales, lealtad partidista, evaluación de gobierno local, voto útil y valoración de candidaturas. Por eso el voto cruzado no debe verse como una anomalía. Puede ser una expresión de que el elector distingue entre niveles de gobierno y cargos públicos.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minutos.,Antes de llegar al voto cruzado, conviene recordar que la ciencia política utiliza indicadores para medir la competencia. La competitividad se puede observar con el margen entre primer y segundo lugar. El número efectivo de partidos permite saber cuántas fuerzas realmente pesan. La </a:t>
            </a:r>
            <a:r>
              <a:rPr lang="en-US" dirty="0" err="1"/>
              <a:t>fragmentación</a:t>
            </a:r>
            <a:r>
              <a:rPr lang="en-US" dirty="0"/>
              <a:t> indica qué tan distribuida está la votación entre varias opciones.,Estos indicadores explican la estructura de la competencia, pero no responden una pregunta específica: si el apoyo de un mismo partido se mantiene igual entre ayuntamiento, gubernatura y presidencia. El voto cruzado agrega esa dimensión. No mide cuántos partidos compiten, sino cuánto se separa o se conserva la votación partidista entre boletas concurrentes.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2 minutos y medio.,El voto cruzado también llamado voto dividido o voto diferenciado puede entenderse como una expresión de que el elector no responde igual a todas las boletas. Desde Campbell y la literatura clásica, el comportamiento electoral puede variar según el cargo, el candidato y el contexto. En estudios recientes, como el estado del arte de Idrobo, se reconoce que el fenómeno puede operacionalizarse de distintas maneras.,En este artículo, el voto cruzado no se usa como una anécdota política, sino como una variable observable. Como la fuente son resultados agregados por municipio, no se afirma que cada persona haya dividido su voto. Lo que se mide es la diferencia entre distribuciones partidistas en boletas concurrentes. Ese matiz es importante porque hace que el análisis sea prudente y metodológicamente claro.</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s-ES_tradnl"/>
          </a:p>
        </p:txBody>
      </p:sp>
      <p:sp>
        <p:nvSpPr>
          <p:cNvPr id="3" name="Notes Placeholder 2"/>
          <p:cNvSpPr>
            <a:spLocks noGrp="1"/>
          </p:cNvSpPr>
          <p:nvPr>
            <p:ph type="body" idx="1"/>
          </p:nvPr>
        </p:nvSpPr>
        <p:spPr/>
        <p:txBody>
          <a:bodyPr/>
          <a:lstStyle/>
          <a:p>
            <a:r>
              <a:rPr lang="en-US" dirty="0"/>
              <a:t>Tiempo sugerido: 3 minutos.,Con ese marco, el artículo analiza Puebla en 2018 y 2024. Son dos ciclos de elecciones concurrentes donde coinciden ayuntamientos, gubernatura y presidencia. En 2018 se trabaja con 217 municipios; en 2024 con 213, debido a falta de información en cuatro municipios.,La unidad de análisis es el partido dentro de cada municipio. Para cada partido se compara su porcentaje de votación municipal frente a su porcentaje en la gubernatura y frente a su porcentaje en la presidencia. La fuente son cómputos oficiales del INE y del IEE Puebla. Cuando los resultados estaban organizados por coalición, el artículo trabaja con la asignación de votos por partido según los criterios legales correspondientes.,La pregunta empírica es clara: en elecciones concurrentes, ¿el apoyo partidista se mantiene igual entre boletas o cambia según el cargo?</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mnt/data/voces_unzip/ppt/media/image2.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4370832"/>
            <a:ext cx="12191695" cy="2487168"/>
          </a:xfrm>
          <a:prstGeom prst="rect">
            <a:avLst/>
          </a:prstGeom>
          <a:solidFill>
            <a:srgbClr val="FFFFFF">
              <a:alpha val="95000"/>
            </a:srgbClr>
          </a:solidFill>
          <a:ln w="12700">
            <a:solidFill>
              <a:srgbClr val="333333">
                <a:alpha val="0"/>
              </a:srgbClr>
            </a:solidFill>
            <a:prstDash val="solid"/>
          </a:ln>
        </p:spPr>
        <p:txBody>
          <a:bodyPr/>
          <a:lstStyle/>
          <a:p>
            <a:endParaRPr lang="es-ES_tradnl" dirty="0"/>
          </a:p>
        </p:txBody>
      </p:sp>
      <p:sp>
        <p:nvSpPr>
          <p:cNvPr id="4" name="Text 1"/>
          <p:cNvSpPr/>
          <p:nvPr/>
        </p:nvSpPr>
        <p:spPr>
          <a:xfrm>
            <a:off x="822960" y="4553712"/>
            <a:ext cx="6858000" cy="777240"/>
          </a:xfrm>
          <a:prstGeom prst="rect">
            <a:avLst/>
          </a:prstGeom>
          <a:noFill/>
          <a:ln/>
        </p:spPr>
        <p:txBody>
          <a:bodyPr wrap="square" lIns="0" tIns="0" rIns="0" bIns="0" rtlCol="0" anchor="ctr"/>
          <a:lstStyle/>
          <a:p>
            <a:pPr marL="0" indent="0">
              <a:buNone/>
            </a:pPr>
            <a:r>
              <a:rPr lang="en-US" sz="2600" b="1" dirty="0">
                <a:solidFill>
                  <a:srgbClr val="272727"/>
                </a:solidFill>
                <a:latin typeface="Century Gothic" pitchFamily="34" charset="0"/>
                <a:ea typeface="Century Gothic" pitchFamily="34" charset="-122"/>
                <a:cs typeface="Century Gothic" pitchFamily="34" charset="-120"/>
              </a:rPr>
              <a:t>Voto diferenciado en Puebla</a:t>
            </a:r>
            <a:endParaRPr lang="en-US" sz="2600" dirty="0"/>
          </a:p>
          <a:p>
            <a:pPr marL="0" indent="0">
              <a:buNone/>
            </a:pPr>
            <a:r>
              <a:rPr lang="en-US" sz="2600" b="1" dirty="0">
                <a:solidFill>
                  <a:srgbClr val="272727"/>
                </a:solidFill>
                <a:latin typeface="Century Gothic" pitchFamily="34" charset="0"/>
                <a:ea typeface="Century Gothic" pitchFamily="34" charset="-122"/>
                <a:cs typeface="Century Gothic" pitchFamily="34" charset="-120"/>
              </a:rPr>
              <a:t>(2018–2024)</a:t>
            </a:r>
            <a:endParaRPr lang="en-US" sz="2600" dirty="0"/>
          </a:p>
        </p:txBody>
      </p:sp>
      <p:sp>
        <p:nvSpPr>
          <p:cNvPr id="5" name="Text 2"/>
          <p:cNvSpPr/>
          <p:nvPr/>
        </p:nvSpPr>
        <p:spPr>
          <a:xfrm>
            <a:off x="841248" y="5349240"/>
            <a:ext cx="7863840" cy="347472"/>
          </a:xfrm>
          <a:prstGeom prst="rect">
            <a:avLst/>
          </a:prstGeom>
          <a:noFill/>
          <a:ln/>
        </p:spPr>
        <p:txBody>
          <a:bodyPr wrap="square" lIns="0" tIns="0" rIns="0" bIns="0" rtlCol="0" anchor="ctr"/>
          <a:lstStyle/>
          <a:p>
            <a:pPr marL="0" indent="0">
              <a:buNone/>
            </a:pPr>
            <a:r>
              <a:rPr lang="en-US" sz="1300" b="1" dirty="0">
                <a:solidFill>
                  <a:srgbClr val="B88700"/>
                </a:solidFill>
                <a:latin typeface="Century Gothic" pitchFamily="34" charset="0"/>
                <a:ea typeface="Century Gothic" pitchFamily="34" charset="-122"/>
                <a:cs typeface="Century Gothic" pitchFamily="34" charset="-120"/>
              </a:rPr>
              <a:t>Variación del voto partidista entre elecciones municipales, de gubernatura y presidenciales</a:t>
            </a:r>
            <a:endParaRPr lang="en-US" sz="1300" dirty="0"/>
          </a:p>
        </p:txBody>
      </p:sp>
      <p:sp>
        <p:nvSpPr>
          <p:cNvPr id="6" name="Text 3"/>
          <p:cNvSpPr/>
          <p:nvPr/>
        </p:nvSpPr>
        <p:spPr>
          <a:xfrm>
            <a:off x="841248" y="5797296"/>
            <a:ext cx="7132320" cy="228600"/>
          </a:xfrm>
          <a:prstGeom prst="rect">
            <a:avLst/>
          </a:prstGeom>
          <a:noFill/>
          <a:ln/>
        </p:spPr>
        <p:txBody>
          <a:bodyPr wrap="square" lIns="0" tIns="0" rIns="0" bIns="0" rtlCol="0" anchor="ctr"/>
          <a:lstStyle/>
          <a:p>
            <a:pPr marL="0" indent="0" algn="ctr">
              <a:buNone/>
            </a:pPr>
            <a:r>
              <a:rPr lang="en-US" sz="1000" b="1" dirty="0" err="1">
                <a:solidFill>
                  <a:srgbClr val="6F6F6F"/>
                </a:solidFill>
                <a:latin typeface="Century Gothic" pitchFamily="34" charset="0"/>
                <a:ea typeface="Century Gothic" pitchFamily="34" charset="-122"/>
                <a:cs typeface="Century Gothic" pitchFamily="34" charset="-120"/>
              </a:rPr>
              <a:t>Mtro</a:t>
            </a:r>
            <a:r>
              <a:rPr lang="en-US" sz="1000" b="1" dirty="0">
                <a:solidFill>
                  <a:srgbClr val="6F6F6F"/>
                </a:solidFill>
                <a:latin typeface="Century Gothic" pitchFamily="34" charset="0"/>
                <a:ea typeface="Century Gothic" pitchFamily="34" charset="-122"/>
                <a:cs typeface="Century Gothic" pitchFamily="34" charset="-120"/>
              </a:rPr>
              <a:t>. Irvin Suárez Atonal </a:t>
            </a:r>
            <a:endParaRPr lang="en-US" sz="1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Cómo se lee la medición</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Diferencias en puntos porcentuales</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10</a:t>
            </a:r>
            <a:endParaRPr lang="en-US" sz="750" dirty="0"/>
          </a:p>
        </p:txBody>
      </p:sp>
      <p:sp>
        <p:nvSpPr>
          <p:cNvPr id="8" name="Text 5"/>
          <p:cNvSpPr/>
          <p:nvPr/>
        </p:nvSpPr>
        <p:spPr>
          <a:xfrm>
            <a:off x="1280160" y="1783080"/>
            <a:ext cx="9509760" cy="365760"/>
          </a:xfrm>
          <a:prstGeom prst="rect">
            <a:avLst/>
          </a:prstGeom>
          <a:noFill/>
          <a:ln/>
        </p:spPr>
        <p:txBody>
          <a:bodyPr wrap="square" lIns="0" tIns="0" rIns="0" bIns="0" rtlCol="0" anchor="ctr"/>
          <a:lstStyle/>
          <a:p>
            <a:pPr marL="0" indent="0" algn="ctr">
              <a:buNone/>
            </a:pPr>
            <a:r>
              <a:rPr lang="en-US" sz="2400" b="1" dirty="0">
                <a:solidFill>
                  <a:srgbClr val="272727"/>
                </a:solidFill>
                <a:latin typeface="Century Gothic" pitchFamily="34" charset="0"/>
                <a:ea typeface="Century Gothic" pitchFamily="34" charset="-122"/>
                <a:cs typeface="Century Gothic" pitchFamily="34" charset="-120"/>
              </a:rPr>
              <a:t>Voto diferenciado = % municipal − % elección concurrente</a:t>
            </a:r>
            <a:endParaRPr lang="en-US" sz="2400" dirty="0"/>
          </a:p>
        </p:txBody>
      </p:sp>
      <p:sp>
        <p:nvSpPr>
          <p:cNvPr id="9" name="Shape 6"/>
          <p:cNvSpPr/>
          <p:nvPr/>
        </p:nvSpPr>
        <p:spPr>
          <a:xfrm>
            <a:off x="1417320" y="2606040"/>
            <a:ext cx="4206240" cy="914400"/>
          </a:xfrm>
          <a:prstGeom prst="roundRect">
            <a:avLst>
              <a:gd name="adj" fmla="val 6000"/>
            </a:avLst>
          </a:prstGeom>
          <a:solidFill>
            <a:srgbClr val="FFFFFF">
              <a:alpha val="98000"/>
            </a:srgbClr>
          </a:solidFill>
          <a:ln w="13970">
            <a:solidFill>
              <a:srgbClr val="B88700"/>
            </a:solidFill>
            <a:prstDash val="solid"/>
          </a:ln>
        </p:spPr>
        <p:txBody>
          <a:bodyPr/>
          <a:lstStyle/>
          <a:p>
            <a:endParaRPr lang="es-ES_tradnl"/>
          </a:p>
        </p:txBody>
      </p:sp>
      <p:sp>
        <p:nvSpPr>
          <p:cNvPr id="10" name="Text 7"/>
          <p:cNvSpPr/>
          <p:nvPr/>
        </p:nvSpPr>
        <p:spPr>
          <a:xfrm>
            <a:off x="1600200" y="2807208"/>
            <a:ext cx="3840480" cy="228600"/>
          </a:xfrm>
          <a:prstGeom prst="rect">
            <a:avLst/>
          </a:prstGeom>
          <a:noFill/>
          <a:ln/>
        </p:spPr>
        <p:txBody>
          <a:bodyPr wrap="square" lIns="0" tIns="0" rIns="0" bIns="0" rtlCol="0" anchor="ctr"/>
          <a:lstStyle/>
          <a:p>
            <a:pPr marL="0" indent="0" algn="ctr">
              <a:buNone/>
            </a:pPr>
            <a:r>
              <a:rPr lang="en-US" sz="1400" b="1" dirty="0">
                <a:solidFill>
                  <a:srgbClr val="B88700"/>
                </a:solidFill>
                <a:latin typeface="Century Gothic" pitchFamily="34" charset="0"/>
                <a:ea typeface="Century Gothic" pitchFamily="34" charset="-122"/>
                <a:cs typeface="Century Gothic" pitchFamily="34" charset="-120"/>
              </a:rPr>
              <a:t>Municipal − Gubernatura</a:t>
            </a:r>
            <a:endParaRPr lang="en-US" sz="1400" dirty="0"/>
          </a:p>
        </p:txBody>
      </p:sp>
      <p:sp>
        <p:nvSpPr>
          <p:cNvPr id="11" name="Text 8"/>
          <p:cNvSpPr/>
          <p:nvPr/>
        </p:nvSpPr>
        <p:spPr>
          <a:xfrm>
            <a:off x="1737360" y="3108960"/>
            <a:ext cx="3566160" cy="210312"/>
          </a:xfrm>
          <a:prstGeom prst="rect">
            <a:avLst/>
          </a:prstGeom>
          <a:noFill/>
          <a:ln/>
        </p:spPr>
        <p:txBody>
          <a:bodyPr wrap="square" lIns="0" tIns="0" rIns="0" bIns="0" rtlCol="0" anchor="ctr"/>
          <a:lstStyle/>
          <a:p>
            <a:pPr marL="0" indent="0" algn="ctr">
              <a:buNone/>
            </a:pPr>
            <a:r>
              <a:rPr lang="en-US" sz="950" dirty="0">
                <a:solidFill>
                  <a:srgbClr val="6F6F6F"/>
                </a:solidFill>
                <a:latin typeface="Century Gothic" pitchFamily="34" charset="0"/>
                <a:ea typeface="Century Gothic" pitchFamily="34" charset="-122"/>
                <a:cs typeface="Century Gothic" pitchFamily="34" charset="-120"/>
              </a:rPr>
              <a:t>observa cercanía o distancia frente al nivel estatal</a:t>
            </a:r>
            <a:endParaRPr lang="en-US" sz="950" dirty="0"/>
          </a:p>
        </p:txBody>
      </p:sp>
      <p:sp>
        <p:nvSpPr>
          <p:cNvPr id="12" name="Shape 9"/>
          <p:cNvSpPr/>
          <p:nvPr/>
        </p:nvSpPr>
        <p:spPr>
          <a:xfrm>
            <a:off x="6217920" y="2606040"/>
            <a:ext cx="4206240" cy="914400"/>
          </a:xfrm>
          <a:prstGeom prst="roundRect">
            <a:avLst>
              <a:gd name="adj" fmla="val 6000"/>
            </a:avLst>
          </a:prstGeom>
          <a:solidFill>
            <a:srgbClr val="FFFFFF">
              <a:alpha val="98000"/>
            </a:srgbClr>
          </a:solidFill>
          <a:ln w="13970">
            <a:solidFill>
              <a:srgbClr val="B88700"/>
            </a:solidFill>
            <a:prstDash val="solid"/>
          </a:ln>
        </p:spPr>
        <p:txBody>
          <a:bodyPr/>
          <a:lstStyle/>
          <a:p>
            <a:endParaRPr lang="es-ES_tradnl"/>
          </a:p>
        </p:txBody>
      </p:sp>
      <p:sp>
        <p:nvSpPr>
          <p:cNvPr id="13" name="Text 10"/>
          <p:cNvSpPr/>
          <p:nvPr/>
        </p:nvSpPr>
        <p:spPr>
          <a:xfrm>
            <a:off x="6400800" y="2807208"/>
            <a:ext cx="3840480" cy="228600"/>
          </a:xfrm>
          <a:prstGeom prst="rect">
            <a:avLst/>
          </a:prstGeom>
          <a:noFill/>
          <a:ln/>
        </p:spPr>
        <p:txBody>
          <a:bodyPr wrap="square" lIns="0" tIns="0" rIns="0" bIns="0" rtlCol="0" anchor="ctr"/>
          <a:lstStyle/>
          <a:p>
            <a:pPr marL="0" indent="0" algn="ctr">
              <a:buNone/>
            </a:pPr>
            <a:r>
              <a:rPr lang="en-US" sz="1400" b="1" dirty="0">
                <a:solidFill>
                  <a:srgbClr val="B88700"/>
                </a:solidFill>
                <a:latin typeface="Century Gothic" pitchFamily="34" charset="0"/>
                <a:ea typeface="Century Gothic" pitchFamily="34" charset="-122"/>
                <a:cs typeface="Century Gothic" pitchFamily="34" charset="-120"/>
              </a:rPr>
              <a:t>Municipal − Presidencial</a:t>
            </a:r>
            <a:endParaRPr lang="en-US" sz="1400" dirty="0"/>
          </a:p>
        </p:txBody>
      </p:sp>
      <p:sp>
        <p:nvSpPr>
          <p:cNvPr id="14" name="Text 11"/>
          <p:cNvSpPr/>
          <p:nvPr/>
        </p:nvSpPr>
        <p:spPr>
          <a:xfrm>
            <a:off x="6537960" y="3108960"/>
            <a:ext cx="3566160" cy="210312"/>
          </a:xfrm>
          <a:prstGeom prst="rect">
            <a:avLst/>
          </a:prstGeom>
          <a:noFill/>
          <a:ln/>
        </p:spPr>
        <p:txBody>
          <a:bodyPr wrap="square" lIns="0" tIns="0" rIns="0" bIns="0" rtlCol="0" anchor="ctr"/>
          <a:lstStyle/>
          <a:p>
            <a:pPr marL="0" indent="0" algn="ctr">
              <a:buNone/>
            </a:pPr>
            <a:r>
              <a:rPr lang="en-US" sz="950" dirty="0">
                <a:solidFill>
                  <a:srgbClr val="6F6F6F"/>
                </a:solidFill>
                <a:latin typeface="Century Gothic" pitchFamily="34" charset="0"/>
                <a:ea typeface="Century Gothic" pitchFamily="34" charset="-122"/>
                <a:cs typeface="Century Gothic" pitchFamily="34" charset="-120"/>
              </a:rPr>
              <a:t>observa cercanía o distancia frente al nivel nacional</a:t>
            </a:r>
            <a:endParaRPr lang="en-US" sz="950" dirty="0"/>
          </a:p>
        </p:txBody>
      </p:sp>
      <p:sp>
        <p:nvSpPr>
          <p:cNvPr id="15" name="Text 12"/>
          <p:cNvSpPr/>
          <p:nvPr/>
        </p:nvSpPr>
        <p:spPr>
          <a:xfrm>
            <a:off x="1417320" y="4389120"/>
            <a:ext cx="502920" cy="457200"/>
          </a:xfrm>
          <a:prstGeom prst="rect">
            <a:avLst/>
          </a:prstGeom>
          <a:noFill/>
          <a:ln/>
        </p:spPr>
        <p:txBody>
          <a:bodyPr wrap="square" lIns="0" tIns="0" rIns="0" bIns="0" rtlCol="0" anchor="ctr"/>
          <a:lstStyle/>
          <a:p>
            <a:pPr marL="0" indent="0" algn="ctr">
              <a:buNone/>
            </a:pPr>
            <a:r>
              <a:rPr lang="en-US" sz="2800" b="1" dirty="0">
                <a:solidFill>
                  <a:srgbClr val="718C1B"/>
                </a:solidFill>
                <a:latin typeface="Century Gothic" pitchFamily="34" charset="0"/>
                <a:ea typeface="Century Gothic" pitchFamily="34" charset="-122"/>
                <a:cs typeface="Century Gothic" pitchFamily="34" charset="-120"/>
              </a:rPr>
              <a:t>+</a:t>
            </a:r>
            <a:endParaRPr lang="en-US" sz="2800" dirty="0"/>
          </a:p>
        </p:txBody>
      </p:sp>
      <p:sp>
        <p:nvSpPr>
          <p:cNvPr id="16" name="Text 13"/>
          <p:cNvSpPr/>
          <p:nvPr/>
        </p:nvSpPr>
        <p:spPr>
          <a:xfrm>
            <a:off x="2011680" y="4526280"/>
            <a:ext cx="2423160" cy="228600"/>
          </a:xfrm>
          <a:prstGeom prst="rect">
            <a:avLst/>
          </a:prstGeom>
          <a:noFill/>
          <a:ln/>
        </p:spPr>
        <p:txBody>
          <a:bodyPr wrap="square" lIns="0" tIns="0" rIns="0" bIns="0" rtlCol="0" anchor="ctr">
            <a:normAutofit/>
          </a:bodyPr>
          <a:lstStyle/>
          <a:p>
            <a:pPr marL="0" indent="0">
              <a:buNone/>
            </a:pPr>
            <a:r>
              <a:rPr lang="en-US" sz="1150" b="1" dirty="0">
                <a:solidFill>
                  <a:srgbClr val="272727"/>
                </a:solidFill>
                <a:latin typeface="Century Gothic" pitchFamily="34" charset="0"/>
                <a:ea typeface="Century Gothic" pitchFamily="34" charset="-122"/>
                <a:cs typeface="Century Gothic" pitchFamily="34" charset="-120"/>
              </a:rPr>
              <a:t>Municipal más fuerte</a:t>
            </a:r>
            <a:endParaRPr lang="en-US" sz="1150" dirty="0"/>
          </a:p>
        </p:txBody>
      </p:sp>
      <p:sp>
        <p:nvSpPr>
          <p:cNvPr id="17" name="Text 14"/>
          <p:cNvSpPr/>
          <p:nvPr/>
        </p:nvSpPr>
        <p:spPr>
          <a:xfrm>
            <a:off x="4709160" y="4389120"/>
            <a:ext cx="502920" cy="457200"/>
          </a:xfrm>
          <a:prstGeom prst="rect">
            <a:avLst/>
          </a:prstGeom>
          <a:noFill/>
          <a:ln/>
        </p:spPr>
        <p:txBody>
          <a:bodyPr wrap="square" lIns="0" tIns="0" rIns="0" bIns="0" rtlCol="0" anchor="ctr"/>
          <a:lstStyle/>
          <a:p>
            <a:pPr marL="0" indent="0" algn="ctr">
              <a:buNone/>
            </a:pPr>
            <a:r>
              <a:rPr lang="en-US" sz="2800" b="1" dirty="0">
                <a:solidFill>
                  <a:srgbClr val="6F6F6F"/>
                </a:solidFill>
                <a:latin typeface="Century Gothic" pitchFamily="34" charset="0"/>
                <a:ea typeface="Century Gothic" pitchFamily="34" charset="-122"/>
                <a:cs typeface="Century Gothic" pitchFamily="34" charset="-120"/>
              </a:rPr>
              <a:t>0</a:t>
            </a:r>
            <a:endParaRPr lang="en-US" sz="2800" dirty="0"/>
          </a:p>
        </p:txBody>
      </p:sp>
      <p:sp>
        <p:nvSpPr>
          <p:cNvPr id="18" name="Text 15"/>
          <p:cNvSpPr/>
          <p:nvPr/>
        </p:nvSpPr>
        <p:spPr>
          <a:xfrm>
            <a:off x="5303520" y="4526280"/>
            <a:ext cx="2423160" cy="228600"/>
          </a:xfrm>
          <a:prstGeom prst="rect">
            <a:avLst/>
          </a:prstGeom>
          <a:noFill/>
          <a:ln/>
        </p:spPr>
        <p:txBody>
          <a:bodyPr wrap="square" lIns="0" tIns="0" rIns="0" bIns="0" rtlCol="0" anchor="ctr">
            <a:normAutofit/>
          </a:bodyPr>
          <a:lstStyle/>
          <a:p>
            <a:pPr marL="0" indent="0">
              <a:buNone/>
            </a:pPr>
            <a:r>
              <a:rPr lang="en-US" sz="1150" b="1" dirty="0">
                <a:solidFill>
                  <a:srgbClr val="272727"/>
                </a:solidFill>
                <a:latin typeface="Century Gothic" pitchFamily="34" charset="0"/>
                <a:ea typeface="Century Gothic" pitchFamily="34" charset="-122"/>
                <a:cs typeface="Century Gothic" pitchFamily="34" charset="-120"/>
              </a:rPr>
              <a:t>Continuidad</a:t>
            </a:r>
            <a:endParaRPr lang="en-US" sz="1150" dirty="0"/>
          </a:p>
        </p:txBody>
      </p:sp>
      <p:sp>
        <p:nvSpPr>
          <p:cNvPr id="19" name="Text 16"/>
          <p:cNvSpPr/>
          <p:nvPr/>
        </p:nvSpPr>
        <p:spPr>
          <a:xfrm>
            <a:off x="8001000" y="4389120"/>
            <a:ext cx="502920" cy="457200"/>
          </a:xfrm>
          <a:prstGeom prst="rect">
            <a:avLst/>
          </a:prstGeom>
          <a:noFill/>
          <a:ln/>
        </p:spPr>
        <p:txBody>
          <a:bodyPr wrap="square" lIns="0" tIns="0" rIns="0" bIns="0" rtlCol="0" anchor="ctr"/>
          <a:lstStyle/>
          <a:p>
            <a:pPr marL="0" indent="0" algn="ctr">
              <a:buNone/>
            </a:pPr>
            <a:r>
              <a:rPr lang="en-US" sz="2800" b="1" dirty="0">
                <a:solidFill>
                  <a:srgbClr val="C65D00"/>
                </a:solidFill>
                <a:latin typeface="Century Gothic" pitchFamily="34" charset="0"/>
                <a:ea typeface="Century Gothic" pitchFamily="34" charset="-122"/>
                <a:cs typeface="Century Gothic" pitchFamily="34" charset="-120"/>
              </a:rPr>
              <a:t>−</a:t>
            </a:r>
            <a:endParaRPr lang="en-US" sz="2800" dirty="0"/>
          </a:p>
        </p:txBody>
      </p:sp>
      <p:sp>
        <p:nvSpPr>
          <p:cNvPr id="20" name="Text 17"/>
          <p:cNvSpPr/>
          <p:nvPr/>
        </p:nvSpPr>
        <p:spPr>
          <a:xfrm>
            <a:off x="8595360" y="4526280"/>
            <a:ext cx="2423160" cy="228600"/>
          </a:xfrm>
          <a:prstGeom prst="rect">
            <a:avLst/>
          </a:prstGeom>
          <a:noFill/>
          <a:ln/>
        </p:spPr>
        <p:txBody>
          <a:bodyPr wrap="square" lIns="0" tIns="0" rIns="0" bIns="0" rtlCol="0" anchor="ctr">
            <a:normAutofit fontScale="85000" lnSpcReduction="10000"/>
          </a:bodyPr>
          <a:lstStyle/>
          <a:p>
            <a:pPr marL="0" indent="0">
              <a:buNone/>
            </a:pPr>
            <a:r>
              <a:rPr lang="en-US" sz="1150" b="1" dirty="0">
                <a:solidFill>
                  <a:srgbClr val="272727"/>
                </a:solidFill>
                <a:latin typeface="Century Gothic" pitchFamily="34" charset="0"/>
                <a:ea typeface="Century Gothic" pitchFamily="34" charset="-122"/>
                <a:cs typeface="Century Gothic" pitchFamily="34" charset="-120"/>
              </a:rPr>
              <a:t>Gubernatura / presidencia más fuerte</a:t>
            </a:r>
            <a:endParaRPr lang="en-US" sz="1150" dirty="0"/>
          </a:p>
        </p:txBody>
      </p:sp>
      <p:sp>
        <p:nvSpPr>
          <p:cNvPr id="21" name="Text 18"/>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El promedio resume el balance general; la mediana muestra el comportamiento típico y reduce influencia de casos extremos.</a:t>
            </a:r>
            <a:endParaRPr lang="en-US" sz="6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Hallazgo 1: predominio presidencial y estatal</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MORENA y PT muestran fuerza superior en boletas de mayor escala</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11</a:t>
            </a:r>
            <a:endParaRPr lang="en-US" sz="750" dirty="0"/>
          </a:p>
        </p:txBody>
      </p:sp>
      <p:sp>
        <p:nvSpPr>
          <p:cNvPr id="8" name="Shape 5"/>
          <p:cNvSpPr/>
          <p:nvPr/>
        </p:nvSpPr>
        <p:spPr>
          <a:xfrm>
            <a:off x="1005840" y="1691640"/>
            <a:ext cx="2560320" cy="329184"/>
          </a:xfrm>
          <a:prstGeom prst="roundRect">
            <a:avLst>
              <a:gd name="adj" fmla="val 19444"/>
            </a:avLst>
          </a:prstGeom>
          <a:solidFill>
            <a:srgbClr val="B88700">
              <a:alpha val="92000"/>
            </a:srgbClr>
          </a:solidFill>
          <a:ln w="12700">
            <a:solidFill>
              <a:srgbClr val="B88700">
                <a:alpha val="0"/>
              </a:srgbClr>
            </a:solidFill>
            <a:prstDash val="solid"/>
          </a:ln>
        </p:spPr>
        <p:txBody>
          <a:bodyPr/>
          <a:lstStyle/>
          <a:p>
            <a:endParaRPr lang="es-ES_tradnl"/>
          </a:p>
        </p:txBody>
      </p:sp>
      <p:sp>
        <p:nvSpPr>
          <p:cNvPr id="9" name="Text 6"/>
          <p:cNvSpPr/>
          <p:nvPr/>
        </p:nvSpPr>
        <p:spPr>
          <a:xfrm>
            <a:off x="1115568" y="1755648"/>
            <a:ext cx="2340864"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entury Gothic" pitchFamily="34" charset="0"/>
                <a:ea typeface="Century Gothic" pitchFamily="34" charset="-122"/>
                <a:cs typeface="Century Gothic" pitchFamily="34" charset="-120"/>
              </a:rPr>
              <a:t>Municipal − Presidencial</a:t>
            </a:r>
            <a:endParaRPr lang="en-US" sz="800" dirty="0"/>
          </a:p>
        </p:txBody>
      </p:sp>
      <p:sp>
        <p:nvSpPr>
          <p:cNvPr id="10" name="Shape 7"/>
          <p:cNvSpPr/>
          <p:nvPr/>
        </p:nvSpPr>
        <p:spPr>
          <a:xfrm>
            <a:off x="1005840" y="2148840"/>
            <a:ext cx="2286000" cy="1051560"/>
          </a:xfrm>
          <a:prstGeom prst="roundRect">
            <a:avLst>
              <a:gd name="adj" fmla="val 5217"/>
            </a:avLst>
          </a:prstGeom>
          <a:solidFill>
            <a:srgbClr val="FFFFFF">
              <a:alpha val="98000"/>
            </a:srgbClr>
          </a:solidFill>
          <a:ln w="13970">
            <a:solidFill>
              <a:srgbClr val="C65D00"/>
            </a:solidFill>
            <a:prstDash val="solid"/>
          </a:ln>
        </p:spPr>
        <p:txBody>
          <a:bodyPr/>
          <a:lstStyle/>
          <a:p>
            <a:endParaRPr lang="es-ES_tradnl"/>
          </a:p>
        </p:txBody>
      </p:sp>
      <p:sp>
        <p:nvSpPr>
          <p:cNvPr id="11" name="Text 8"/>
          <p:cNvSpPr/>
          <p:nvPr/>
        </p:nvSpPr>
        <p:spPr>
          <a:xfrm>
            <a:off x="1143000" y="2267712"/>
            <a:ext cx="201168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MORENA 2018</a:t>
            </a:r>
            <a:endParaRPr lang="en-US" sz="900" dirty="0"/>
          </a:p>
        </p:txBody>
      </p:sp>
      <p:sp>
        <p:nvSpPr>
          <p:cNvPr id="12" name="Text 9"/>
          <p:cNvSpPr/>
          <p:nvPr/>
        </p:nvSpPr>
        <p:spPr>
          <a:xfrm>
            <a:off x="1143000" y="2532888"/>
            <a:ext cx="2011680" cy="411480"/>
          </a:xfrm>
          <a:prstGeom prst="rect">
            <a:avLst/>
          </a:prstGeom>
          <a:noFill/>
          <a:ln/>
        </p:spPr>
        <p:txBody>
          <a:bodyPr wrap="square" lIns="0" tIns="0" rIns="0" bIns="0" rtlCol="0" anchor="ctr"/>
          <a:lstStyle/>
          <a:p>
            <a:pPr marL="0" indent="0" algn="ctr">
              <a:buNone/>
            </a:pPr>
            <a:r>
              <a:rPr lang="en-US" sz="2200" b="1" dirty="0">
                <a:solidFill>
                  <a:srgbClr val="C65D00"/>
                </a:solidFill>
                <a:latin typeface="Century Gothic" pitchFamily="34" charset="0"/>
                <a:ea typeface="Century Gothic" pitchFamily="34" charset="-122"/>
                <a:cs typeface="Century Gothic" pitchFamily="34" charset="-120"/>
              </a:rPr>
              <a:t>−24.45 pp</a:t>
            </a:r>
            <a:endParaRPr lang="en-US" sz="2200" dirty="0"/>
          </a:p>
        </p:txBody>
      </p:sp>
      <p:sp>
        <p:nvSpPr>
          <p:cNvPr id="13" name="Text 10"/>
          <p:cNvSpPr/>
          <p:nvPr/>
        </p:nvSpPr>
        <p:spPr>
          <a:xfrm>
            <a:off x="1170432" y="2971800"/>
            <a:ext cx="195681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presidencial más fuerte</a:t>
            </a:r>
            <a:endParaRPr lang="en-US" sz="750" dirty="0"/>
          </a:p>
        </p:txBody>
      </p:sp>
      <p:sp>
        <p:nvSpPr>
          <p:cNvPr id="14" name="Shape 11"/>
          <p:cNvSpPr/>
          <p:nvPr/>
        </p:nvSpPr>
        <p:spPr>
          <a:xfrm>
            <a:off x="3529584" y="2542032"/>
            <a:ext cx="685800" cy="292608"/>
          </a:xfrm>
          <a:prstGeom prst="rightArrow">
            <a:avLst/>
          </a:prstGeom>
          <a:solidFill>
            <a:srgbClr val="C65D00">
              <a:alpha val="95000"/>
            </a:srgbClr>
          </a:solidFill>
          <a:ln w="12700">
            <a:solidFill>
              <a:srgbClr val="C65D00">
                <a:alpha val="0"/>
              </a:srgbClr>
            </a:solidFill>
            <a:prstDash val="solid"/>
          </a:ln>
        </p:spPr>
        <p:txBody>
          <a:bodyPr/>
          <a:lstStyle/>
          <a:p>
            <a:endParaRPr lang="es-ES_tradnl"/>
          </a:p>
        </p:txBody>
      </p:sp>
      <p:sp>
        <p:nvSpPr>
          <p:cNvPr id="15" name="Shape 12"/>
          <p:cNvSpPr/>
          <p:nvPr/>
        </p:nvSpPr>
        <p:spPr>
          <a:xfrm>
            <a:off x="4343400" y="2148840"/>
            <a:ext cx="2286000" cy="1051560"/>
          </a:xfrm>
          <a:prstGeom prst="roundRect">
            <a:avLst>
              <a:gd name="adj" fmla="val 5217"/>
            </a:avLst>
          </a:prstGeom>
          <a:solidFill>
            <a:srgbClr val="FFFFFF">
              <a:alpha val="98000"/>
            </a:srgbClr>
          </a:solidFill>
          <a:ln w="13970">
            <a:solidFill>
              <a:srgbClr val="C65D00"/>
            </a:solidFill>
            <a:prstDash val="solid"/>
          </a:ln>
        </p:spPr>
        <p:txBody>
          <a:bodyPr/>
          <a:lstStyle/>
          <a:p>
            <a:endParaRPr lang="es-ES_tradnl"/>
          </a:p>
        </p:txBody>
      </p:sp>
      <p:sp>
        <p:nvSpPr>
          <p:cNvPr id="16" name="Text 13"/>
          <p:cNvSpPr/>
          <p:nvPr/>
        </p:nvSpPr>
        <p:spPr>
          <a:xfrm>
            <a:off x="4480560" y="2267712"/>
            <a:ext cx="201168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MORENA 2024</a:t>
            </a:r>
            <a:endParaRPr lang="en-US" sz="900" dirty="0"/>
          </a:p>
        </p:txBody>
      </p:sp>
      <p:sp>
        <p:nvSpPr>
          <p:cNvPr id="17" name="Text 14"/>
          <p:cNvSpPr/>
          <p:nvPr/>
        </p:nvSpPr>
        <p:spPr>
          <a:xfrm>
            <a:off x="4480560" y="2532888"/>
            <a:ext cx="2011680" cy="411480"/>
          </a:xfrm>
          <a:prstGeom prst="rect">
            <a:avLst/>
          </a:prstGeom>
          <a:noFill/>
          <a:ln/>
        </p:spPr>
        <p:txBody>
          <a:bodyPr wrap="square" lIns="0" tIns="0" rIns="0" bIns="0" rtlCol="0" anchor="ctr"/>
          <a:lstStyle/>
          <a:p>
            <a:pPr marL="0" indent="0" algn="ctr">
              <a:buNone/>
            </a:pPr>
            <a:r>
              <a:rPr lang="en-US" sz="2200" b="1" dirty="0">
                <a:solidFill>
                  <a:srgbClr val="C65D00"/>
                </a:solidFill>
                <a:latin typeface="Century Gothic" pitchFamily="34" charset="0"/>
                <a:ea typeface="Century Gothic" pitchFamily="34" charset="-122"/>
                <a:cs typeface="Century Gothic" pitchFamily="34" charset="-120"/>
              </a:rPr>
              <a:t>−32.20 pp</a:t>
            </a:r>
            <a:endParaRPr lang="en-US" sz="2200" dirty="0"/>
          </a:p>
        </p:txBody>
      </p:sp>
      <p:sp>
        <p:nvSpPr>
          <p:cNvPr id="18" name="Text 15"/>
          <p:cNvSpPr/>
          <p:nvPr/>
        </p:nvSpPr>
        <p:spPr>
          <a:xfrm>
            <a:off x="4507992" y="2971800"/>
            <a:ext cx="195681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brecha intensificada</a:t>
            </a:r>
            <a:endParaRPr lang="en-US" sz="750" dirty="0"/>
          </a:p>
        </p:txBody>
      </p:sp>
      <p:sp>
        <p:nvSpPr>
          <p:cNvPr id="19" name="Shape 16"/>
          <p:cNvSpPr/>
          <p:nvPr/>
        </p:nvSpPr>
        <p:spPr>
          <a:xfrm>
            <a:off x="7315200" y="2148840"/>
            <a:ext cx="2103120" cy="1051560"/>
          </a:xfrm>
          <a:prstGeom prst="roundRect">
            <a:avLst>
              <a:gd name="adj" fmla="val 5217"/>
            </a:avLst>
          </a:prstGeom>
          <a:solidFill>
            <a:srgbClr val="FFFFFF">
              <a:alpha val="98000"/>
            </a:srgbClr>
          </a:solidFill>
          <a:ln w="13970">
            <a:solidFill>
              <a:srgbClr val="9A5B00"/>
            </a:solidFill>
            <a:prstDash val="solid"/>
          </a:ln>
        </p:spPr>
        <p:txBody>
          <a:bodyPr/>
          <a:lstStyle/>
          <a:p>
            <a:endParaRPr lang="es-ES_tradnl"/>
          </a:p>
        </p:txBody>
      </p:sp>
      <p:sp>
        <p:nvSpPr>
          <p:cNvPr id="20" name="Text 17"/>
          <p:cNvSpPr/>
          <p:nvPr/>
        </p:nvSpPr>
        <p:spPr>
          <a:xfrm>
            <a:off x="7452360" y="2267712"/>
            <a:ext cx="182880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PT 2018</a:t>
            </a:r>
            <a:endParaRPr lang="en-US" sz="900" dirty="0"/>
          </a:p>
        </p:txBody>
      </p:sp>
      <p:sp>
        <p:nvSpPr>
          <p:cNvPr id="21" name="Text 18"/>
          <p:cNvSpPr/>
          <p:nvPr/>
        </p:nvSpPr>
        <p:spPr>
          <a:xfrm>
            <a:off x="7452360" y="2532888"/>
            <a:ext cx="1828800" cy="411480"/>
          </a:xfrm>
          <a:prstGeom prst="rect">
            <a:avLst/>
          </a:prstGeom>
          <a:noFill/>
          <a:ln/>
        </p:spPr>
        <p:txBody>
          <a:bodyPr wrap="square" lIns="0" tIns="0" rIns="0" bIns="0" rtlCol="0" anchor="ctr"/>
          <a:lstStyle/>
          <a:p>
            <a:pPr marL="0" indent="0" algn="ctr">
              <a:buNone/>
            </a:pPr>
            <a:r>
              <a:rPr lang="en-US" sz="2200" b="1" dirty="0">
                <a:solidFill>
                  <a:srgbClr val="9A5B00"/>
                </a:solidFill>
                <a:latin typeface="Century Gothic" pitchFamily="34" charset="0"/>
                <a:ea typeface="Century Gothic" pitchFamily="34" charset="-122"/>
                <a:cs typeface="Century Gothic" pitchFamily="34" charset="-120"/>
              </a:rPr>
              <a:t>−4.27 pp</a:t>
            </a:r>
            <a:endParaRPr lang="en-US" sz="2200" dirty="0"/>
          </a:p>
        </p:txBody>
      </p:sp>
      <p:sp>
        <p:nvSpPr>
          <p:cNvPr id="22" name="Text 19"/>
          <p:cNvSpPr/>
          <p:nvPr/>
        </p:nvSpPr>
        <p:spPr>
          <a:xfrm>
            <a:off x="7479792" y="2971800"/>
            <a:ext cx="177393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perfil presidencial</a:t>
            </a:r>
            <a:endParaRPr lang="en-US" sz="750" dirty="0"/>
          </a:p>
        </p:txBody>
      </p:sp>
      <p:sp>
        <p:nvSpPr>
          <p:cNvPr id="23" name="Shape 20"/>
          <p:cNvSpPr/>
          <p:nvPr/>
        </p:nvSpPr>
        <p:spPr>
          <a:xfrm>
            <a:off x="9555480" y="2148840"/>
            <a:ext cx="2103120" cy="1051560"/>
          </a:xfrm>
          <a:prstGeom prst="roundRect">
            <a:avLst>
              <a:gd name="adj" fmla="val 5217"/>
            </a:avLst>
          </a:prstGeom>
          <a:solidFill>
            <a:srgbClr val="FFFFFF">
              <a:alpha val="98000"/>
            </a:srgbClr>
          </a:solidFill>
          <a:ln w="13970">
            <a:solidFill>
              <a:srgbClr val="9A5B00"/>
            </a:solidFill>
            <a:prstDash val="solid"/>
          </a:ln>
        </p:spPr>
        <p:txBody>
          <a:bodyPr/>
          <a:lstStyle/>
          <a:p>
            <a:endParaRPr lang="es-ES_tradnl"/>
          </a:p>
        </p:txBody>
      </p:sp>
      <p:sp>
        <p:nvSpPr>
          <p:cNvPr id="24" name="Text 21"/>
          <p:cNvSpPr/>
          <p:nvPr/>
        </p:nvSpPr>
        <p:spPr>
          <a:xfrm>
            <a:off x="9692640" y="2267712"/>
            <a:ext cx="182880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PT 2024</a:t>
            </a:r>
            <a:endParaRPr lang="en-US" sz="900" dirty="0"/>
          </a:p>
        </p:txBody>
      </p:sp>
      <p:sp>
        <p:nvSpPr>
          <p:cNvPr id="25" name="Text 22"/>
          <p:cNvSpPr/>
          <p:nvPr/>
        </p:nvSpPr>
        <p:spPr>
          <a:xfrm>
            <a:off x="9692640" y="2532888"/>
            <a:ext cx="1828800" cy="411480"/>
          </a:xfrm>
          <a:prstGeom prst="rect">
            <a:avLst/>
          </a:prstGeom>
          <a:noFill/>
          <a:ln/>
        </p:spPr>
        <p:txBody>
          <a:bodyPr wrap="square" lIns="0" tIns="0" rIns="0" bIns="0" rtlCol="0" anchor="ctr"/>
          <a:lstStyle/>
          <a:p>
            <a:pPr marL="0" indent="0" algn="ctr">
              <a:buNone/>
            </a:pPr>
            <a:r>
              <a:rPr lang="en-US" sz="2200" b="1" dirty="0">
                <a:solidFill>
                  <a:srgbClr val="9A5B00"/>
                </a:solidFill>
                <a:latin typeface="Century Gothic" pitchFamily="34" charset="0"/>
                <a:ea typeface="Century Gothic" pitchFamily="34" charset="-122"/>
                <a:cs typeface="Century Gothic" pitchFamily="34" charset="-120"/>
              </a:rPr>
              <a:t>−2.17 pp</a:t>
            </a:r>
            <a:endParaRPr lang="en-US" sz="2200" dirty="0"/>
          </a:p>
        </p:txBody>
      </p:sp>
      <p:sp>
        <p:nvSpPr>
          <p:cNvPr id="26" name="Text 23"/>
          <p:cNvSpPr/>
          <p:nvPr/>
        </p:nvSpPr>
        <p:spPr>
          <a:xfrm>
            <a:off x="9720072" y="2971800"/>
            <a:ext cx="177393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sigue negativo</a:t>
            </a:r>
            <a:endParaRPr lang="en-US" sz="750" dirty="0"/>
          </a:p>
        </p:txBody>
      </p:sp>
      <p:sp>
        <p:nvSpPr>
          <p:cNvPr id="27" name="Shape 24"/>
          <p:cNvSpPr/>
          <p:nvPr/>
        </p:nvSpPr>
        <p:spPr>
          <a:xfrm>
            <a:off x="1005840" y="3822192"/>
            <a:ext cx="2560320" cy="329184"/>
          </a:xfrm>
          <a:prstGeom prst="roundRect">
            <a:avLst>
              <a:gd name="adj" fmla="val 19444"/>
            </a:avLst>
          </a:prstGeom>
          <a:solidFill>
            <a:srgbClr val="B88700">
              <a:alpha val="92000"/>
            </a:srgbClr>
          </a:solidFill>
          <a:ln w="12700">
            <a:solidFill>
              <a:srgbClr val="B88700">
                <a:alpha val="0"/>
              </a:srgbClr>
            </a:solidFill>
            <a:prstDash val="solid"/>
          </a:ln>
        </p:spPr>
        <p:txBody>
          <a:bodyPr/>
          <a:lstStyle/>
          <a:p>
            <a:endParaRPr lang="es-ES_tradnl"/>
          </a:p>
        </p:txBody>
      </p:sp>
      <p:sp>
        <p:nvSpPr>
          <p:cNvPr id="28" name="Text 25"/>
          <p:cNvSpPr/>
          <p:nvPr/>
        </p:nvSpPr>
        <p:spPr>
          <a:xfrm>
            <a:off x="1115568" y="3886200"/>
            <a:ext cx="2340864"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entury Gothic" pitchFamily="34" charset="0"/>
                <a:ea typeface="Century Gothic" pitchFamily="34" charset="-122"/>
                <a:cs typeface="Century Gothic" pitchFamily="34" charset="-120"/>
              </a:rPr>
              <a:t>Municipal − Gubernatura</a:t>
            </a:r>
            <a:endParaRPr lang="en-US" sz="800" dirty="0"/>
          </a:p>
        </p:txBody>
      </p:sp>
      <p:sp>
        <p:nvSpPr>
          <p:cNvPr id="29" name="Text 26"/>
          <p:cNvSpPr/>
          <p:nvPr/>
        </p:nvSpPr>
        <p:spPr>
          <a:xfrm>
            <a:off x="1143000" y="4343400"/>
            <a:ext cx="9418320" cy="347472"/>
          </a:xfrm>
          <a:prstGeom prst="rect">
            <a:avLst/>
          </a:prstGeom>
          <a:noFill/>
          <a:ln/>
        </p:spPr>
        <p:txBody>
          <a:bodyPr wrap="square" lIns="254" tIns="254" rIns="254" bIns="254" rtlCol="0" anchor="ctr">
            <a:normAutofit fontScale="92500"/>
          </a:bodyPr>
          <a:lstStyle/>
          <a:p>
            <a:pPr marL="0" indent="0" algn="ctr">
              <a:buNone/>
            </a:pPr>
            <a:r>
              <a:rPr lang="en-US" sz="1700" b="1" dirty="0">
                <a:solidFill>
                  <a:srgbClr val="272727"/>
                </a:solidFill>
                <a:latin typeface="Century Gothic" pitchFamily="34" charset="0"/>
                <a:ea typeface="Century Gothic" pitchFamily="34" charset="-122"/>
                <a:cs typeface="Century Gothic" pitchFamily="34" charset="-120"/>
              </a:rPr>
              <a:t>MORENA también presenta fortaleza hacia gubernatura: −8.68 pp en 2018 y −13.18 pp en 2024.</a:t>
            </a:r>
            <a:endParaRPr lang="en-US" sz="1700" dirty="0"/>
          </a:p>
        </p:txBody>
      </p:sp>
      <p:sp>
        <p:nvSpPr>
          <p:cNvPr id="30" name="Text 27"/>
          <p:cNvSpPr/>
          <p:nvPr/>
        </p:nvSpPr>
        <p:spPr>
          <a:xfrm>
            <a:off x="1143000" y="4892040"/>
            <a:ext cx="9418320" cy="329184"/>
          </a:xfrm>
          <a:prstGeom prst="rect">
            <a:avLst/>
          </a:prstGeom>
          <a:noFill/>
          <a:ln/>
        </p:spPr>
        <p:txBody>
          <a:bodyPr wrap="square" lIns="0" tIns="0" rIns="0" bIns="0" rtlCol="0" anchor="ctr"/>
          <a:lstStyle/>
          <a:p>
            <a:pPr marL="0" indent="0" algn="ctr">
              <a:buNone/>
            </a:pPr>
            <a:r>
              <a:rPr lang="en-US" sz="1400" dirty="0">
                <a:solidFill>
                  <a:srgbClr val="6F6F6F"/>
                </a:solidFill>
                <a:latin typeface="Century Gothic" pitchFamily="34" charset="0"/>
                <a:ea typeface="Century Gothic" pitchFamily="34" charset="-122"/>
                <a:cs typeface="Century Gothic" pitchFamily="34" charset="-120"/>
              </a:rPr>
              <a:t>Lectura: la fuerza del partido se concentra más en las boletas superiores que en la municipal.</a:t>
            </a:r>
            <a:endParaRPr lang="en-US" sz="1400" dirty="0"/>
          </a:p>
        </p:txBody>
      </p:sp>
      <p:sp>
        <p:nvSpPr>
          <p:cNvPr id="31" name="Text 28"/>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Valores: diferencias promedio en puntos porcentuales con base en el artículo.</a:t>
            </a:r>
            <a:endParaRPr lang="en-US" sz="6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Hallazgo 2: fuerza municipal, equilibrio y reacomodo</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PRI y PAN muestran que lo local todavía pesa</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12</a:t>
            </a:r>
            <a:endParaRPr lang="en-US" sz="750" dirty="0"/>
          </a:p>
        </p:txBody>
      </p:sp>
      <p:sp>
        <p:nvSpPr>
          <p:cNvPr id="8" name="Text 5"/>
          <p:cNvSpPr/>
          <p:nvPr/>
        </p:nvSpPr>
        <p:spPr>
          <a:xfrm>
            <a:off x="1051560" y="1691640"/>
            <a:ext cx="2834640" cy="256032"/>
          </a:xfrm>
          <a:prstGeom prst="rect">
            <a:avLst/>
          </a:prstGeom>
          <a:noFill/>
          <a:ln/>
        </p:spPr>
        <p:txBody>
          <a:bodyPr wrap="square" lIns="0" tIns="0" rIns="0" bIns="0" rtlCol="0" anchor="ctr"/>
          <a:lstStyle/>
          <a:p>
            <a:pPr marL="0" indent="0">
              <a:buNone/>
            </a:pPr>
            <a:r>
              <a:rPr lang="en-US" sz="1200" b="1" dirty="0">
                <a:solidFill>
                  <a:srgbClr val="B88700"/>
                </a:solidFill>
                <a:latin typeface="Century Gothic" pitchFamily="34" charset="0"/>
                <a:ea typeface="Century Gothic" pitchFamily="34" charset="-122"/>
                <a:cs typeface="Century Gothic" pitchFamily="34" charset="-120"/>
              </a:rPr>
              <a:t>Municipal − Presidencial</a:t>
            </a:r>
            <a:endParaRPr lang="en-US" sz="1200" dirty="0"/>
          </a:p>
        </p:txBody>
      </p:sp>
      <p:sp>
        <p:nvSpPr>
          <p:cNvPr id="9" name="Shape 6"/>
          <p:cNvSpPr/>
          <p:nvPr/>
        </p:nvSpPr>
        <p:spPr>
          <a:xfrm>
            <a:off x="1051560" y="2148840"/>
            <a:ext cx="2240280" cy="1051560"/>
          </a:xfrm>
          <a:prstGeom prst="roundRect">
            <a:avLst>
              <a:gd name="adj" fmla="val 5217"/>
            </a:avLst>
          </a:prstGeom>
          <a:solidFill>
            <a:srgbClr val="FFFFFF">
              <a:alpha val="98000"/>
            </a:srgbClr>
          </a:solidFill>
          <a:ln w="13970">
            <a:solidFill>
              <a:srgbClr val="718C1B"/>
            </a:solidFill>
            <a:prstDash val="solid"/>
          </a:ln>
        </p:spPr>
        <p:txBody>
          <a:bodyPr/>
          <a:lstStyle/>
          <a:p>
            <a:endParaRPr lang="es-ES_tradnl"/>
          </a:p>
        </p:txBody>
      </p:sp>
      <p:sp>
        <p:nvSpPr>
          <p:cNvPr id="10" name="Text 7"/>
          <p:cNvSpPr/>
          <p:nvPr/>
        </p:nvSpPr>
        <p:spPr>
          <a:xfrm>
            <a:off x="1188720" y="2267712"/>
            <a:ext cx="196596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PRI 2018</a:t>
            </a:r>
            <a:endParaRPr lang="en-US" sz="900" dirty="0"/>
          </a:p>
        </p:txBody>
      </p:sp>
      <p:sp>
        <p:nvSpPr>
          <p:cNvPr id="11" name="Text 8"/>
          <p:cNvSpPr/>
          <p:nvPr/>
        </p:nvSpPr>
        <p:spPr>
          <a:xfrm>
            <a:off x="1188720" y="2532888"/>
            <a:ext cx="1965960" cy="411480"/>
          </a:xfrm>
          <a:prstGeom prst="rect">
            <a:avLst/>
          </a:prstGeom>
          <a:noFill/>
          <a:ln/>
        </p:spPr>
        <p:txBody>
          <a:bodyPr wrap="square" lIns="0" tIns="0" rIns="0" bIns="0" rtlCol="0" anchor="ctr"/>
          <a:lstStyle/>
          <a:p>
            <a:pPr marL="0" indent="0" algn="ctr">
              <a:buNone/>
            </a:pPr>
            <a:r>
              <a:rPr lang="en-US" sz="2200" b="1" dirty="0">
                <a:solidFill>
                  <a:srgbClr val="718C1B"/>
                </a:solidFill>
                <a:latin typeface="Century Gothic" pitchFamily="34" charset="0"/>
                <a:ea typeface="Century Gothic" pitchFamily="34" charset="-122"/>
                <a:cs typeface="Century Gothic" pitchFamily="34" charset="-120"/>
              </a:rPr>
              <a:t>+7.20 pp</a:t>
            </a:r>
            <a:endParaRPr lang="en-US" sz="2200" dirty="0"/>
          </a:p>
        </p:txBody>
      </p:sp>
      <p:sp>
        <p:nvSpPr>
          <p:cNvPr id="12" name="Text 9"/>
          <p:cNvSpPr/>
          <p:nvPr/>
        </p:nvSpPr>
        <p:spPr>
          <a:xfrm>
            <a:off x="1216152" y="2971800"/>
            <a:ext cx="191109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fortaleza municipal clara</a:t>
            </a:r>
            <a:endParaRPr lang="en-US" sz="750" dirty="0"/>
          </a:p>
        </p:txBody>
      </p:sp>
      <p:sp>
        <p:nvSpPr>
          <p:cNvPr id="13" name="Shape 10"/>
          <p:cNvSpPr/>
          <p:nvPr/>
        </p:nvSpPr>
        <p:spPr>
          <a:xfrm>
            <a:off x="3520440" y="2532888"/>
            <a:ext cx="594360" cy="292608"/>
          </a:xfrm>
          <a:prstGeom prst="rightArrow">
            <a:avLst/>
          </a:prstGeom>
          <a:solidFill>
            <a:srgbClr val="718C1B">
              <a:alpha val="95000"/>
            </a:srgbClr>
          </a:solidFill>
          <a:ln w="12700">
            <a:solidFill>
              <a:srgbClr val="718C1B">
                <a:alpha val="0"/>
              </a:srgbClr>
            </a:solidFill>
            <a:prstDash val="solid"/>
          </a:ln>
        </p:spPr>
        <p:txBody>
          <a:bodyPr/>
          <a:lstStyle/>
          <a:p>
            <a:endParaRPr lang="es-ES_tradnl"/>
          </a:p>
        </p:txBody>
      </p:sp>
      <p:sp>
        <p:nvSpPr>
          <p:cNvPr id="14" name="Shape 11"/>
          <p:cNvSpPr/>
          <p:nvPr/>
        </p:nvSpPr>
        <p:spPr>
          <a:xfrm>
            <a:off x="4251960" y="2148840"/>
            <a:ext cx="2240280" cy="1051560"/>
          </a:xfrm>
          <a:prstGeom prst="roundRect">
            <a:avLst>
              <a:gd name="adj" fmla="val 5217"/>
            </a:avLst>
          </a:prstGeom>
          <a:solidFill>
            <a:srgbClr val="FFFFFF">
              <a:alpha val="98000"/>
            </a:srgbClr>
          </a:solidFill>
          <a:ln w="13970">
            <a:solidFill>
              <a:srgbClr val="718C1B"/>
            </a:solidFill>
            <a:prstDash val="solid"/>
          </a:ln>
        </p:spPr>
        <p:txBody>
          <a:bodyPr/>
          <a:lstStyle/>
          <a:p>
            <a:endParaRPr lang="es-ES_tradnl"/>
          </a:p>
        </p:txBody>
      </p:sp>
      <p:sp>
        <p:nvSpPr>
          <p:cNvPr id="15" name="Text 12"/>
          <p:cNvSpPr/>
          <p:nvPr/>
        </p:nvSpPr>
        <p:spPr>
          <a:xfrm>
            <a:off x="4389120" y="2267712"/>
            <a:ext cx="196596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PRI 2024</a:t>
            </a:r>
            <a:endParaRPr lang="en-US" sz="900" dirty="0"/>
          </a:p>
        </p:txBody>
      </p:sp>
      <p:sp>
        <p:nvSpPr>
          <p:cNvPr id="16" name="Text 13"/>
          <p:cNvSpPr/>
          <p:nvPr/>
        </p:nvSpPr>
        <p:spPr>
          <a:xfrm>
            <a:off x="4389120" y="2532888"/>
            <a:ext cx="1965960" cy="411480"/>
          </a:xfrm>
          <a:prstGeom prst="rect">
            <a:avLst/>
          </a:prstGeom>
          <a:noFill/>
          <a:ln/>
        </p:spPr>
        <p:txBody>
          <a:bodyPr wrap="square" lIns="0" tIns="0" rIns="0" bIns="0" rtlCol="0" anchor="ctr"/>
          <a:lstStyle/>
          <a:p>
            <a:pPr marL="0" indent="0" algn="ctr">
              <a:buNone/>
            </a:pPr>
            <a:r>
              <a:rPr lang="en-US" sz="2200" b="1" dirty="0">
                <a:solidFill>
                  <a:srgbClr val="718C1B"/>
                </a:solidFill>
                <a:latin typeface="Century Gothic" pitchFamily="34" charset="0"/>
                <a:ea typeface="Century Gothic" pitchFamily="34" charset="-122"/>
                <a:cs typeface="Century Gothic" pitchFamily="34" charset="-120"/>
              </a:rPr>
              <a:t>+4.50 pp</a:t>
            </a:r>
            <a:endParaRPr lang="en-US" sz="2200" dirty="0"/>
          </a:p>
        </p:txBody>
      </p:sp>
      <p:sp>
        <p:nvSpPr>
          <p:cNvPr id="17" name="Text 14"/>
          <p:cNvSpPr/>
          <p:nvPr/>
        </p:nvSpPr>
        <p:spPr>
          <a:xfrm>
            <a:off x="4416552" y="2971800"/>
            <a:ext cx="191109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equilibrio territorializado</a:t>
            </a:r>
            <a:endParaRPr lang="en-US" sz="750" dirty="0"/>
          </a:p>
        </p:txBody>
      </p:sp>
      <p:sp>
        <p:nvSpPr>
          <p:cNvPr id="18" name="Shape 15"/>
          <p:cNvSpPr/>
          <p:nvPr/>
        </p:nvSpPr>
        <p:spPr>
          <a:xfrm>
            <a:off x="7178040" y="2148840"/>
            <a:ext cx="2057400" cy="1051560"/>
          </a:xfrm>
          <a:prstGeom prst="roundRect">
            <a:avLst>
              <a:gd name="adj" fmla="val 5217"/>
            </a:avLst>
          </a:prstGeom>
          <a:solidFill>
            <a:srgbClr val="FFFFFF">
              <a:alpha val="98000"/>
            </a:srgbClr>
          </a:solidFill>
          <a:ln w="13970">
            <a:solidFill>
              <a:srgbClr val="B88700"/>
            </a:solidFill>
            <a:prstDash val="solid"/>
          </a:ln>
        </p:spPr>
        <p:txBody>
          <a:bodyPr/>
          <a:lstStyle/>
          <a:p>
            <a:endParaRPr lang="es-ES_tradnl"/>
          </a:p>
        </p:txBody>
      </p:sp>
      <p:sp>
        <p:nvSpPr>
          <p:cNvPr id="19" name="Text 16"/>
          <p:cNvSpPr/>
          <p:nvPr/>
        </p:nvSpPr>
        <p:spPr>
          <a:xfrm>
            <a:off x="7315200" y="2267712"/>
            <a:ext cx="178308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PAN 2018</a:t>
            </a:r>
            <a:endParaRPr lang="en-US" sz="900" dirty="0"/>
          </a:p>
        </p:txBody>
      </p:sp>
      <p:sp>
        <p:nvSpPr>
          <p:cNvPr id="20" name="Text 17"/>
          <p:cNvSpPr/>
          <p:nvPr/>
        </p:nvSpPr>
        <p:spPr>
          <a:xfrm>
            <a:off x="7315200" y="2532888"/>
            <a:ext cx="1783080" cy="411480"/>
          </a:xfrm>
          <a:prstGeom prst="rect">
            <a:avLst/>
          </a:prstGeom>
          <a:noFill/>
          <a:ln/>
        </p:spPr>
        <p:txBody>
          <a:bodyPr wrap="square" lIns="0" tIns="0" rIns="0" bIns="0" rtlCol="0" anchor="ctr"/>
          <a:lstStyle/>
          <a:p>
            <a:pPr marL="0" indent="0" algn="ctr">
              <a:buNone/>
            </a:pPr>
            <a:r>
              <a:rPr lang="en-US" sz="2200" b="1" dirty="0">
                <a:solidFill>
                  <a:srgbClr val="B88700"/>
                </a:solidFill>
                <a:latin typeface="Century Gothic" pitchFamily="34" charset="0"/>
                <a:ea typeface="Century Gothic" pitchFamily="34" charset="-122"/>
                <a:cs typeface="Century Gothic" pitchFamily="34" charset="-120"/>
              </a:rPr>
              <a:t>+4.22 pp</a:t>
            </a:r>
            <a:endParaRPr lang="en-US" sz="2200" dirty="0"/>
          </a:p>
        </p:txBody>
      </p:sp>
      <p:sp>
        <p:nvSpPr>
          <p:cNvPr id="21" name="Text 18"/>
          <p:cNvSpPr/>
          <p:nvPr/>
        </p:nvSpPr>
        <p:spPr>
          <a:xfrm>
            <a:off x="7342632" y="2971800"/>
            <a:ext cx="172821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ventaja municipal</a:t>
            </a:r>
            <a:endParaRPr lang="en-US" sz="750" dirty="0"/>
          </a:p>
        </p:txBody>
      </p:sp>
      <p:sp>
        <p:nvSpPr>
          <p:cNvPr id="22" name="Shape 19"/>
          <p:cNvSpPr/>
          <p:nvPr/>
        </p:nvSpPr>
        <p:spPr>
          <a:xfrm>
            <a:off x="9464040" y="2148840"/>
            <a:ext cx="2148840" cy="1051560"/>
          </a:xfrm>
          <a:prstGeom prst="roundRect">
            <a:avLst>
              <a:gd name="adj" fmla="val 5217"/>
            </a:avLst>
          </a:prstGeom>
          <a:solidFill>
            <a:srgbClr val="FFFFFF">
              <a:alpha val="98000"/>
            </a:srgbClr>
          </a:solidFill>
          <a:ln w="13970">
            <a:solidFill>
              <a:srgbClr val="B88700"/>
            </a:solidFill>
            <a:prstDash val="solid"/>
          </a:ln>
        </p:spPr>
        <p:txBody>
          <a:bodyPr/>
          <a:lstStyle/>
          <a:p>
            <a:endParaRPr lang="es-ES_tradnl"/>
          </a:p>
        </p:txBody>
      </p:sp>
      <p:sp>
        <p:nvSpPr>
          <p:cNvPr id="23" name="Text 20"/>
          <p:cNvSpPr/>
          <p:nvPr/>
        </p:nvSpPr>
        <p:spPr>
          <a:xfrm>
            <a:off x="9601200" y="2267712"/>
            <a:ext cx="187452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PAN 2024</a:t>
            </a:r>
            <a:endParaRPr lang="en-US" sz="900" dirty="0"/>
          </a:p>
        </p:txBody>
      </p:sp>
      <p:sp>
        <p:nvSpPr>
          <p:cNvPr id="24" name="Text 21"/>
          <p:cNvSpPr/>
          <p:nvPr/>
        </p:nvSpPr>
        <p:spPr>
          <a:xfrm>
            <a:off x="9601200" y="2532888"/>
            <a:ext cx="1874520" cy="411480"/>
          </a:xfrm>
          <a:prstGeom prst="rect">
            <a:avLst/>
          </a:prstGeom>
          <a:noFill/>
          <a:ln/>
        </p:spPr>
        <p:txBody>
          <a:bodyPr wrap="square" lIns="0" tIns="0" rIns="0" bIns="0" rtlCol="0" anchor="ctr"/>
          <a:lstStyle/>
          <a:p>
            <a:pPr marL="0" indent="0" algn="ctr">
              <a:buNone/>
            </a:pPr>
            <a:r>
              <a:rPr lang="en-US" sz="2200" b="1" dirty="0">
                <a:solidFill>
                  <a:srgbClr val="B88700"/>
                </a:solidFill>
                <a:latin typeface="Century Gothic" pitchFamily="34" charset="0"/>
                <a:ea typeface="Century Gothic" pitchFamily="34" charset="-122"/>
                <a:cs typeface="Century Gothic" pitchFamily="34" charset="-120"/>
              </a:rPr>
              <a:t>+2.48 pp</a:t>
            </a:r>
            <a:endParaRPr lang="en-US" sz="2200" dirty="0"/>
          </a:p>
        </p:txBody>
      </p:sp>
      <p:sp>
        <p:nvSpPr>
          <p:cNvPr id="25" name="Text 22"/>
          <p:cNvSpPr/>
          <p:nvPr/>
        </p:nvSpPr>
        <p:spPr>
          <a:xfrm>
            <a:off x="9628632" y="2971800"/>
            <a:ext cx="181965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promedio positivo, mediana negativa</a:t>
            </a:r>
            <a:endParaRPr lang="en-US" sz="750" dirty="0"/>
          </a:p>
        </p:txBody>
      </p:sp>
      <p:sp>
        <p:nvSpPr>
          <p:cNvPr id="26" name="Text 23"/>
          <p:cNvSpPr/>
          <p:nvPr/>
        </p:nvSpPr>
        <p:spPr>
          <a:xfrm>
            <a:off x="1143000" y="4187952"/>
            <a:ext cx="9326880" cy="320040"/>
          </a:xfrm>
          <a:prstGeom prst="rect">
            <a:avLst/>
          </a:prstGeom>
          <a:noFill/>
          <a:ln/>
        </p:spPr>
        <p:txBody>
          <a:bodyPr wrap="square" lIns="0" tIns="0" rIns="0" bIns="0" rtlCol="0" anchor="ctr"/>
          <a:lstStyle/>
          <a:p>
            <a:pPr marL="0" indent="0" algn="ctr">
              <a:buNone/>
            </a:pPr>
            <a:r>
              <a:rPr lang="en-US" sz="2100" b="1" dirty="0">
                <a:solidFill>
                  <a:srgbClr val="272727"/>
                </a:solidFill>
                <a:latin typeface="Century Gothic" pitchFamily="34" charset="0"/>
                <a:ea typeface="Century Gothic" pitchFamily="34" charset="-122"/>
                <a:cs typeface="Century Gothic" pitchFamily="34" charset="-120"/>
              </a:rPr>
              <a:t>La diferencia promedio-mediana indica heterogeneidad territorial.</a:t>
            </a:r>
            <a:endParaRPr lang="en-US" sz="2100" dirty="0"/>
          </a:p>
        </p:txBody>
      </p:sp>
      <p:sp>
        <p:nvSpPr>
          <p:cNvPr id="27" name="Text 24"/>
          <p:cNvSpPr/>
          <p:nvPr/>
        </p:nvSpPr>
        <p:spPr>
          <a:xfrm>
            <a:off x="1508760" y="4709160"/>
            <a:ext cx="8869680" cy="914400"/>
          </a:xfrm>
          <a:prstGeom prst="rect">
            <a:avLst/>
          </a:prstGeom>
          <a:noFill/>
          <a:ln/>
        </p:spPr>
        <p:txBody>
          <a:bodyPr wrap="square" lIns="635" tIns="635" rIns="635" bIns="635" rtlCol="0" anchor="ctr">
            <a:normAutofit/>
          </a:bodyPr>
          <a:lstStyle/>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El PRI pasa de municipalización clara a equilibrio.</a:t>
            </a:r>
            <a:endParaRPr lang="en-US" sz="1350" dirty="0"/>
          </a:p>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El PAN conserva promedio positivo, pero su comportamiento típico cambia.</a:t>
            </a:r>
            <a:endParaRPr lang="en-US" sz="1350" dirty="0"/>
          </a:p>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La fuerza municipal existe, pero no es homogénea en todo Puebla.</a:t>
            </a:r>
            <a:endParaRPr lang="en-US" sz="1350" dirty="0"/>
          </a:p>
        </p:txBody>
      </p:sp>
      <p:sp>
        <p:nvSpPr>
          <p:cNvPr id="28" name="Text 25"/>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Valores: diferencias promedio municipal-presidencial. La interpretación de mediana se desarrolla en el artículo.</a:t>
            </a:r>
            <a:endParaRPr lang="en-US" sz="6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Hallazgo 3: partidos bisagra y cambio de signo</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MC y PVEM se reacomodan entre 2018 y 2024</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13</a:t>
            </a:r>
            <a:endParaRPr lang="en-US" sz="750" dirty="0"/>
          </a:p>
        </p:txBody>
      </p:sp>
      <p:sp>
        <p:nvSpPr>
          <p:cNvPr id="8" name="Text 5"/>
          <p:cNvSpPr/>
          <p:nvPr/>
        </p:nvSpPr>
        <p:spPr>
          <a:xfrm>
            <a:off x="1143000" y="1691640"/>
            <a:ext cx="5029200" cy="256032"/>
          </a:xfrm>
          <a:prstGeom prst="rect">
            <a:avLst/>
          </a:prstGeom>
          <a:noFill/>
          <a:ln/>
        </p:spPr>
        <p:txBody>
          <a:bodyPr wrap="square" lIns="0" tIns="0" rIns="0" bIns="0" rtlCol="0" anchor="ctr"/>
          <a:lstStyle/>
          <a:p>
            <a:pPr marL="0" indent="0">
              <a:buNone/>
            </a:pPr>
            <a:r>
              <a:rPr lang="en-US" sz="1300" b="1" dirty="0">
                <a:solidFill>
                  <a:srgbClr val="B88700"/>
                </a:solidFill>
                <a:latin typeface="Century Gothic" pitchFamily="34" charset="0"/>
                <a:ea typeface="Century Gothic" pitchFamily="34" charset="-122"/>
                <a:cs typeface="Century Gothic" pitchFamily="34" charset="-120"/>
              </a:rPr>
              <a:t>Municipal − Presidencial: cambio del promedio</a:t>
            </a:r>
            <a:endParaRPr lang="en-US" sz="1300" dirty="0"/>
          </a:p>
        </p:txBody>
      </p:sp>
      <p:sp>
        <p:nvSpPr>
          <p:cNvPr id="9" name="Shape 6"/>
          <p:cNvSpPr/>
          <p:nvPr/>
        </p:nvSpPr>
        <p:spPr>
          <a:xfrm>
            <a:off x="5943600" y="2148840"/>
            <a:ext cx="0" cy="2011680"/>
          </a:xfrm>
          <a:prstGeom prst="line">
            <a:avLst/>
          </a:prstGeom>
          <a:noFill/>
          <a:ln w="10160">
            <a:solidFill>
              <a:srgbClr val="6F6F6F"/>
            </a:solidFill>
            <a:prstDash val="solid"/>
          </a:ln>
        </p:spPr>
        <p:txBody>
          <a:bodyPr/>
          <a:lstStyle/>
          <a:p>
            <a:endParaRPr lang="es-ES_tradnl"/>
          </a:p>
        </p:txBody>
      </p:sp>
      <p:sp>
        <p:nvSpPr>
          <p:cNvPr id="10" name="Text 7"/>
          <p:cNvSpPr/>
          <p:nvPr/>
        </p:nvSpPr>
        <p:spPr>
          <a:xfrm>
            <a:off x="6537960" y="1993392"/>
            <a:ext cx="2103120" cy="201168"/>
          </a:xfrm>
          <a:prstGeom prst="rect">
            <a:avLst/>
          </a:prstGeom>
          <a:noFill/>
          <a:ln/>
        </p:spPr>
        <p:txBody>
          <a:bodyPr wrap="square" lIns="0" tIns="0" rIns="0" bIns="0" rtlCol="0" anchor="ctr"/>
          <a:lstStyle/>
          <a:p>
            <a:pPr marL="0" indent="0">
              <a:buNone/>
            </a:pPr>
            <a:r>
              <a:rPr lang="en-US" sz="800" dirty="0">
                <a:solidFill>
                  <a:srgbClr val="718C1B"/>
                </a:solidFill>
                <a:latin typeface="Century Gothic" pitchFamily="34" charset="0"/>
                <a:ea typeface="Century Gothic" pitchFamily="34" charset="-122"/>
                <a:cs typeface="Century Gothic" pitchFamily="34" charset="-120"/>
              </a:rPr>
              <a:t>municipal más fuerte</a:t>
            </a:r>
            <a:endParaRPr lang="en-US" sz="800" dirty="0"/>
          </a:p>
        </p:txBody>
      </p:sp>
      <p:sp>
        <p:nvSpPr>
          <p:cNvPr id="11" name="Text 8"/>
          <p:cNvSpPr/>
          <p:nvPr/>
        </p:nvSpPr>
        <p:spPr>
          <a:xfrm>
            <a:off x="3611880" y="1993392"/>
            <a:ext cx="2103120" cy="201168"/>
          </a:xfrm>
          <a:prstGeom prst="rect">
            <a:avLst/>
          </a:prstGeom>
          <a:noFill/>
          <a:ln/>
        </p:spPr>
        <p:txBody>
          <a:bodyPr wrap="square" lIns="0" tIns="0" rIns="0" bIns="0" rtlCol="0" anchor="ctr"/>
          <a:lstStyle/>
          <a:p>
            <a:pPr marL="0" indent="0" algn="r">
              <a:buNone/>
            </a:pPr>
            <a:r>
              <a:rPr lang="en-US" sz="800" dirty="0">
                <a:solidFill>
                  <a:srgbClr val="C65D00"/>
                </a:solidFill>
                <a:latin typeface="Century Gothic" pitchFamily="34" charset="0"/>
                <a:ea typeface="Century Gothic" pitchFamily="34" charset="-122"/>
                <a:cs typeface="Century Gothic" pitchFamily="34" charset="-120"/>
              </a:rPr>
              <a:t>presidencial más fuerte</a:t>
            </a:r>
            <a:endParaRPr lang="en-US" sz="800" dirty="0"/>
          </a:p>
        </p:txBody>
      </p:sp>
      <p:sp>
        <p:nvSpPr>
          <p:cNvPr id="12" name="Text 9"/>
          <p:cNvSpPr/>
          <p:nvPr/>
        </p:nvSpPr>
        <p:spPr>
          <a:xfrm>
            <a:off x="1234440" y="2231136"/>
            <a:ext cx="1143000" cy="228600"/>
          </a:xfrm>
          <a:prstGeom prst="rect">
            <a:avLst/>
          </a:prstGeom>
          <a:noFill/>
          <a:ln/>
        </p:spPr>
        <p:txBody>
          <a:bodyPr wrap="square" lIns="0" tIns="0" rIns="0" bIns="0" rtlCol="0" anchor="ctr"/>
          <a:lstStyle/>
          <a:p>
            <a:pPr marL="0" indent="0" algn="r">
              <a:buNone/>
            </a:pPr>
            <a:r>
              <a:rPr lang="en-US" sz="850" b="1" dirty="0">
                <a:solidFill>
                  <a:srgbClr val="272727"/>
                </a:solidFill>
                <a:latin typeface="Century Gothic" pitchFamily="34" charset="0"/>
                <a:ea typeface="Century Gothic" pitchFamily="34" charset="-122"/>
                <a:cs typeface="Century Gothic" pitchFamily="34" charset="-120"/>
              </a:rPr>
              <a:t>MC 2018</a:t>
            </a:r>
            <a:endParaRPr lang="en-US" sz="850" dirty="0"/>
          </a:p>
        </p:txBody>
      </p:sp>
      <p:sp>
        <p:nvSpPr>
          <p:cNvPr id="13" name="Shape 10"/>
          <p:cNvSpPr/>
          <p:nvPr/>
        </p:nvSpPr>
        <p:spPr>
          <a:xfrm>
            <a:off x="5943600" y="2267712"/>
            <a:ext cx="502006" cy="164592"/>
          </a:xfrm>
          <a:prstGeom prst="rect">
            <a:avLst/>
          </a:prstGeom>
          <a:solidFill>
            <a:srgbClr val="718C1B">
              <a:alpha val="90000"/>
            </a:srgbClr>
          </a:solidFill>
          <a:ln w="12700">
            <a:solidFill>
              <a:srgbClr val="718C1B">
                <a:alpha val="0"/>
              </a:srgbClr>
            </a:solidFill>
            <a:prstDash val="solid"/>
          </a:ln>
        </p:spPr>
        <p:txBody>
          <a:bodyPr/>
          <a:lstStyle/>
          <a:p>
            <a:endParaRPr lang="es-ES_tradnl"/>
          </a:p>
        </p:txBody>
      </p:sp>
      <p:sp>
        <p:nvSpPr>
          <p:cNvPr id="14" name="Text 11"/>
          <p:cNvSpPr/>
          <p:nvPr/>
        </p:nvSpPr>
        <p:spPr>
          <a:xfrm>
            <a:off x="6491326" y="2221992"/>
            <a:ext cx="502920" cy="228600"/>
          </a:xfrm>
          <a:prstGeom prst="rect">
            <a:avLst/>
          </a:prstGeom>
          <a:noFill/>
          <a:ln/>
        </p:spPr>
        <p:txBody>
          <a:bodyPr wrap="square" lIns="0" tIns="0" rIns="0" bIns="0" rtlCol="0" anchor="ctr"/>
          <a:lstStyle/>
          <a:p>
            <a:pPr marL="0" indent="0">
              <a:buNone/>
            </a:pPr>
            <a:r>
              <a:rPr lang="en-US" sz="800" dirty="0">
                <a:solidFill>
                  <a:srgbClr val="718C1B"/>
                </a:solidFill>
                <a:latin typeface="Century Gothic" pitchFamily="34" charset="0"/>
                <a:ea typeface="Century Gothic" pitchFamily="34" charset="-122"/>
                <a:cs typeface="Century Gothic" pitchFamily="34" charset="-120"/>
              </a:rPr>
              <a:t>3.0</a:t>
            </a:r>
            <a:endParaRPr lang="en-US" sz="800" dirty="0"/>
          </a:p>
        </p:txBody>
      </p:sp>
      <p:sp>
        <p:nvSpPr>
          <p:cNvPr id="15" name="Text 12"/>
          <p:cNvSpPr/>
          <p:nvPr/>
        </p:nvSpPr>
        <p:spPr>
          <a:xfrm>
            <a:off x="1234440" y="2706624"/>
            <a:ext cx="1143000" cy="228600"/>
          </a:xfrm>
          <a:prstGeom prst="rect">
            <a:avLst/>
          </a:prstGeom>
          <a:noFill/>
          <a:ln/>
        </p:spPr>
        <p:txBody>
          <a:bodyPr wrap="square" lIns="0" tIns="0" rIns="0" bIns="0" rtlCol="0" anchor="ctr"/>
          <a:lstStyle/>
          <a:p>
            <a:pPr marL="0" indent="0" algn="r">
              <a:buNone/>
            </a:pPr>
            <a:r>
              <a:rPr lang="en-US" sz="850" b="1" dirty="0">
                <a:solidFill>
                  <a:srgbClr val="272727"/>
                </a:solidFill>
                <a:latin typeface="Century Gothic" pitchFamily="34" charset="0"/>
                <a:ea typeface="Century Gothic" pitchFamily="34" charset="-122"/>
                <a:cs typeface="Century Gothic" pitchFamily="34" charset="-120"/>
              </a:rPr>
              <a:t>MC 2024</a:t>
            </a:r>
            <a:endParaRPr lang="en-US" sz="850" dirty="0"/>
          </a:p>
        </p:txBody>
      </p:sp>
      <p:sp>
        <p:nvSpPr>
          <p:cNvPr id="16" name="Shape 13"/>
          <p:cNvSpPr/>
          <p:nvPr/>
        </p:nvSpPr>
        <p:spPr>
          <a:xfrm>
            <a:off x="5732922" y="2743200"/>
            <a:ext cx="210678" cy="164592"/>
          </a:xfrm>
          <a:prstGeom prst="rect">
            <a:avLst/>
          </a:prstGeom>
          <a:solidFill>
            <a:srgbClr val="C65D00">
              <a:alpha val="90000"/>
            </a:srgbClr>
          </a:solidFill>
          <a:ln w="12700">
            <a:solidFill>
              <a:srgbClr val="C65D00">
                <a:alpha val="0"/>
              </a:srgbClr>
            </a:solidFill>
            <a:prstDash val="solid"/>
          </a:ln>
        </p:spPr>
        <p:txBody>
          <a:bodyPr/>
          <a:lstStyle/>
          <a:p>
            <a:endParaRPr lang="es-ES_tradnl"/>
          </a:p>
        </p:txBody>
      </p:sp>
      <p:sp>
        <p:nvSpPr>
          <p:cNvPr id="17" name="Text 14"/>
          <p:cNvSpPr/>
          <p:nvPr/>
        </p:nvSpPr>
        <p:spPr>
          <a:xfrm>
            <a:off x="5184282" y="2697480"/>
            <a:ext cx="502920" cy="228600"/>
          </a:xfrm>
          <a:prstGeom prst="rect">
            <a:avLst/>
          </a:prstGeom>
          <a:noFill/>
          <a:ln/>
        </p:spPr>
        <p:txBody>
          <a:bodyPr wrap="square" lIns="0" tIns="0" rIns="0" bIns="0" rtlCol="0" anchor="ctr"/>
          <a:lstStyle/>
          <a:p>
            <a:pPr marL="0" indent="0" algn="r">
              <a:buNone/>
            </a:pPr>
            <a:r>
              <a:rPr lang="en-US" sz="800" dirty="0">
                <a:solidFill>
                  <a:srgbClr val="C65D00"/>
                </a:solidFill>
                <a:latin typeface="Century Gothic" pitchFamily="34" charset="0"/>
                <a:ea typeface="Century Gothic" pitchFamily="34" charset="-122"/>
                <a:cs typeface="Century Gothic" pitchFamily="34" charset="-120"/>
              </a:rPr>
              <a:t>-1.3</a:t>
            </a:r>
            <a:endParaRPr lang="en-US" sz="800" dirty="0"/>
          </a:p>
        </p:txBody>
      </p:sp>
      <p:sp>
        <p:nvSpPr>
          <p:cNvPr id="18" name="Text 15"/>
          <p:cNvSpPr/>
          <p:nvPr/>
        </p:nvSpPr>
        <p:spPr>
          <a:xfrm>
            <a:off x="1234440" y="3300984"/>
            <a:ext cx="1143000" cy="228600"/>
          </a:xfrm>
          <a:prstGeom prst="rect">
            <a:avLst/>
          </a:prstGeom>
          <a:noFill/>
          <a:ln/>
        </p:spPr>
        <p:txBody>
          <a:bodyPr wrap="square" lIns="0" tIns="0" rIns="0" bIns="0" rtlCol="0" anchor="ctr"/>
          <a:lstStyle/>
          <a:p>
            <a:pPr marL="0" indent="0" algn="r">
              <a:buNone/>
            </a:pPr>
            <a:r>
              <a:rPr lang="en-US" sz="850" b="1" dirty="0">
                <a:solidFill>
                  <a:srgbClr val="272727"/>
                </a:solidFill>
                <a:latin typeface="Century Gothic" pitchFamily="34" charset="0"/>
                <a:ea typeface="Century Gothic" pitchFamily="34" charset="-122"/>
                <a:cs typeface="Century Gothic" pitchFamily="34" charset="-120"/>
              </a:rPr>
              <a:t>PVEM 2018</a:t>
            </a:r>
            <a:endParaRPr lang="en-US" sz="850" dirty="0"/>
          </a:p>
        </p:txBody>
      </p:sp>
      <p:sp>
        <p:nvSpPr>
          <p:cNvPr id="19" name="Shape 16"/>
          <p:cNvSpPr/>
          <p:nvPr/>
        </p:nvSpPr>
        <p:spPr>
          <a:xfrm>
            <a:off x="5943600" y="3337560"/>
            <a:ext cx="460858" cy="164592"/>
          </a:xfrm>
          <a:prstGeom prst="rect">
            <a:avLst/>
          </a:prstGeom>
          <a:solidFill>
            <a:srgbClr val="718C1B">
              <a:alpha val="90000"/>
            </a:srgbClr>
          </a:solidFill>
          <a:ln w="12700">
            <a:solidFill>
              <a:srgbClr val="718C1B">
                <a:alpha val="0"/>
              </a:srgbClr>
            </a:solidFill>
            <a:prstDash val="solid"/>
          </a:ln>
        </p:spPr>
        <p:txBody>
          <a:bodyPr/>
          <a:lstStyle/>
          <a:p>
            <a:endParaRPr lang="es-ES_tradnl"/>
          </a:p>
        </p:txBody>
      </p:sp>
      <p:sp>
        <p:nvSpPr>
          <p:cNvPr id="20" name="Text 17"/>
          <p:cNvSpPr/>
          <p:nvPr/>
        </p:nvSpPr>
        <p:spPr>
          <a:xfrm>
            <a:off x="6450178" y="3291840"/>
            <a:ext cx="502920" cy="228600"/>
          </a:xfrm>
          <a:prstGeom prst="rect">
            <a:avLst/>
          </a:prstGeom>
          <a:noFill/>
          <a:ln/>
        </p:spPr>
        <p:txBody>
          <a:bodyPr wrap="square" lIns="0" tIns="0" rIns="0" bIns="0" rtlCol="0" anchor="ctr"/>
          <a:lstStyle/>
          <a:p>
            <a:pPr marL="0" indent="0">
              <a:buNone/>
            </a:pPr>
            <a:r>
              <a:rPr lang="en-US" sz="800" dirty="0">
                <a:solidFill>
                  <a:srgbClr val="718C1B"/>
                </a:solidFill>
                <a:latin typeface="Century Gothic" pitchFamily="34" charset="0"/>
                <a:ea typeface="Century Gothic" pitchFamily="34" charset="-122"/>
                <a:cs typeface="Century Gothic" pitchFamily="34" charset="-120"/>
              </a:rPr>
              <a:t>2.8</a:t>
            </a:r>
            <a:endParaRPr lang="en-US" sz="800" dirty="0"/>
          </a:p>
        </p:txBody>
      </p:sp>
      <p:sp>
        <p:nvSpPr>
          <p:cNvPr id="21" name="Text 18"/>
          <p:cNvSpPr/>
          <p:nvPr/>
        </p:nvSpPr>
        <p:spPr>
          <a:xfrm>
            <a:off x="1234440" y="3776472"/>
            <a:ext cx="1143000" cy="228600"/>
          </a:xfrm>
          <a:prstGeom prst="rect">
            <a:avLst/>
          </a:prstGeom>
          <a:noFill/>
          <a:ln/>
        </p:spPr>
        <p:txBody>
          <a:bodyPr wrap="square" lIns="0" tIns="0" rIns="0" bIns="0" rtlCol="0" anchor="ctr"/>
          <a:lstStyle/>
          <a:p>
            <a:pPr marL="0" indent="0" algn="r">
              <a:buNone/>
            </a:pPr>
            <a:r>
              <a:rPr lang="en-US" sz="850" b="1" dirty="0">
                <a:solidFill>
                  <a:srgbClr val="272727"/>
                </a:solidFill>
                <a:latin typeface="Century Gothic" pitchFamily="34" charset="0"/>
                <a:ea typeface="Century Gothic" pitchFamily="34" charset="-122"/>
                <a:cs typeface="Century Gothic" pitchFamily="34" charset="-120"/>
              </a:rPr>
              <a:t>PVEM 2024</a:t>
            </a:r>
            <a:endParaRPr lang="en-US" sz="850" dirty="0"/>
          </a:p>
        </p:txBody>
      </p:sp>
      <p:sp>
        <p:nvSpPr>
          <p:cNvPr id="22" name="Shape 19"/>
          <p:cNvSpPr/>
          <p:nvPr/>
        </p:nvSpPr>
        <p:spPr>
          <a:xfrm>
            <a:off x="5769132" y="3813048"/>
            <a:ext cx="174468" cy="164592"/>
          </a:xfrm>
          <a:prstGeom prst="rect">
            <a:avLst/>
          </a:prstGeom>
          <a:solidFill>
            <a:srgbClr val="C65D00">
              <a:alpha val="90000"/>
            </a:srgbClr>
          </a:solidFill>
          <a:ln w="12700">
            <a:solidFill>
              <a:srgbClr val="C65D00">
                <a:alpha val="0"/>
              </a:srgbClr>
            </a:solidFill>
            <a:prstDash val="solid"/>
          </a:ln>
        </p:spPr>
        <p:txBody>
          <a:bodyPr/>
          <a:lstStyle/>
          <a:p>
            <a:endParaRPr lang="es-ES_tradnl"/>
          </a:p>
        </p:txBody>
      </p:sp>
      <p:sp>
        <p:nvSpPr>
          <p:cNvPr id="23" name="Text 20"/>
          <p:cNvSpPr/>
          <p:nvPr/>
        </p:nvSpPr>
        <p:spPr>
          <a:xfrm>
            <a:off x="5220492" y="3767328"/>
            <a:ext cx="502920" cy="228600"/>
          </a:xfrm>
          <a:prstGeom prst="rect">
            <a:avLst/>
          </a:prstGeom>
          <a:noFill/>
          <a:ln/>
        </p:spPr>
        <p:txBody>
          <a:bodyPr wrap="square" lIns="0" tIns="0" rIns="0" bIns="0" rtlCol="0" anchor="ctr"/>
          <a:lstStyle/>
          <a:p>
            <a:pPr marL="0" indent="0" algn="r">
              <a:buNone/>
            </a:pPr>
            <a:r>
              <a:rPr lang="en-US" sz="800" dirty="0">
                <a:solidFill>
                  <a:srgbClr val="C65D00"/>
                </a:solidFill>
                <a:latin typeface="Century Gothic" pitchFamily="34" charset="0"/>
                <a:ea typeface="Century Gothic" pitchFamily="34" charset="-122"/>
                <a:cs typeface="Century Gothic" pitchFamily="34" charset="-120"/>
              </a:rPr>
              <a:t>-1.1</a:t>
            </a:r>
            <a:endParaRPr lang="en-US" sz="800" dirty="0"/>
          </a:p>
        </p:txBody>
      </p:sp>
      <p:sp>
        <p:nvSpPr>
          <p:cNvPr id="24" name="Text 21"/>
          <p:cNvSpPr/>
          <p:nvPr/>
        </p:nvSpPr>
        <p:spPr>
          <a:xfrm>
            <a:off x="7086600" y="2377440"/>
            <a:ext cx="3474720" cy="384048"/>
          </a:xfrm>
          <a:prstGeom prst="rect">
            <a:avLst/>
          </a:prstGeom>
          <a:noFill/>
          <a:ln/>
        </p:spPr>
        <p:txBody>
          <a:bodyPr wrap="square" lIns="0" tIns="0" rIns="0" bIns="0" rtlCol="0" anchor="ctr"/>
          <a:lstStyle/>
          <a:p>
            <a:pPr marL="0" indent="0">
              <a:buNone/>
            </a:pPr>
            <a:r>
              <a:rPr lang="en-US" sz="1800" b="1" dirty="0">
                <a:solidFill>
                  <a:srgbClr val="272727"/>
                </a:solidFill>
                <a:latin typeface="Century Gothic" pitchFamily="34" charset="0"/>
                <a:ea typeface="Century Gothic" pitchFamily="34" charset="-122"/>
                <a:cs typeface="Century Gothic" pitchFamily="34" charset="-120"/>
              </a:rPr>
              <a:t>Cambio de signo = reacomodo vertical</a:t>
            </a:r>
            <a:endParaRPr lang="en-US" sz="1800" dirty="0"/>
          </a:p>
        </p:txBody>
      </p:sp>
      <p:sp>
        <p:nvSpPr>
          <p:cNvPr id="25" name="Text 22"/>
          <p:cNvSpPr/>
          <p:nvPr/>
        </p:nvSpPr>
        <p:spPr>
          <a:xfrm>
            <a:off x="7114032" y="2907792"/>
            <a:ext cx="3474720" cy="713232"/>
          </a:xfrm>
          <a:prstGeom prst="rect">
            <a:avLst/>
          </a:prstGeom>
          <a:noFill/>
          <a:ln/>
        </p:spPr>
        <p:txBody>
          <a:bodyPr wrap="square" lIns="254" tIns="254" rIns="254" bIns="254" rtlCol="0" anchor="ctr">
            <a:normAutofit/>
          </a:bodyPr>
          <a:lstStyle/>
          <a:p>
            <a:pPr marL="0" indent="0">
              <a:buNone/>
            </a:pPr>
            <a:r>
              <a:rPr lang="en-US" sz="1300" dirty="0">
                <a:solidFill>
                  <a:srgbClr val="6F6F6F"/>
                </a:solidFill>
                <a:latin typeface="Century Gothic" pitchFamily="34" charset="0"/>
                <a:ea typeface="Century Gothic" pitchFamily="34" charset="-122"/>
                <a:cs typeface="Century Gothic" pitchFamily="34" charset="-120"/>
              </a:rPr>
              <a:t>Lo que en 2018 se veía municipal o equilibrado, en 2024 se mueve hacia la boleta presidencial.</a:t>
            </a:r>
            <a:endParaRPr lang="en-US" sz="1300" dirty="0"/>
          </a:p>
        </p:txBody>
      </p:sp>
      <p:sp>
        <p:nvSpPr>
          <p:cNvPr id="26" name="Text 23"/>
          <p:cNvSpPr/>
          <p:nvPr/>
        </p:nvSpPr>
        <p:spPr>
          <a:xfrm>
            <a:off x="1325880" y="4892040"/>
            <a:ext cx="9235440" cy="512064"/>
          </a:xfrm>
          <a:prstGeom prst="rect">
            <a:avLst/>
          </a:prstGeom>
          <a:noFill/>
          <a:ln/>
        </p:spPr>
        <p:txBody>
          <a:bodyPr wrap="square" lIns="254" tIns="254" rIns="254" bIns="254" rtlCol="0" anchor="ctr">
            <a:normAutofit lnSpcReduction="10000"/>
          </a:bodyPr>
          <a:lstStyle/>
          <a:p>
            <a:pPr marL="0" indent="0" algn="ctr">
              <a:buNone/>
            </a:pPr>
            <a:r>
              <a:rPr lang="en-US" sz="1800" b="1" dirty="0">
                <a:solidFill>
                  <a:srgbClr val="272727"/>
                </a:solidFill>
                <a:latin typeface="Century Gothic" pitchFamily="34" charset="0"/>
                <a:ea typeface="Century Gothic" pitchFamily="34" charset="-122"/>
                <a:cs typeface="Century Gothic" pitchFamily="34" charset="-120"/>
              </a:rPr>
              <a:t>Aporte metodológico: promedio + mediana permiten distinguir patrones extendidos de casos territoriales concentrados.</a:t>
            </a:r>
            <a:endParaRPr lang="en-US" sz="1800" dirty="0"/>
          </a:p>
        </p:txBody>
      </p:sp>
      <p:sp>
        <p:nvSpPr>
          <p:cNvPr id="27" name="Text 24"/>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Valores: diferencias promedio municipal-presidencial.</a:t>
            </a:r>
            <a:endParaRPr lang="en-US" sz="6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Aporte democrático del estudio</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De la medición electoral a la participación ciudadana informada</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14</a:t>
            </a:r>
            <a:endParaRPr lang="en-US" sz="750" dirty="0"/>
          </a:p>
        </p:txBody>
      </p:sp>
      <p:sp>
        <p:nvSpPr>
          <p:cNvPr id="8" name="Shape 5"/>
          <p:cNvSpPr/>
          <p:nvPr/>
        </p:nvSpPr>
        <p:spPr>
          <a:xfrm>
            <a:off x="960120" y="1783080"/>
            <a:ext cx="4572000" cy="960120"/>
          </a:xfrm>
          <a:prstGeom prst="roundRect">
            <a:avLst>
              <a:gd name="adj" fmla="val 5714"/>
            </a:avLst>
          </a:prstGeom>
          <a:solidFill>
            <a:srgbClr val="FFFFFF">
              <a:alpha val="98000"/>
            </a:srgbClr>
          </a:solidFill>
          <a:ln w="11430">
            <a:solidFill>
              <a:srgbClr val="B88700"/>
            </a:solidFill>
            <a:prstDash val="solid"/>
          </a:ln>
        </p:spPr>
        <p:txBody>
          <a:bodyPr/>
          <a:lstStyle/>
          <a:p>
            <a:endParaRPr lang="es-ES_tradnl"/>
          </a:p>
        </p:txBody>
      </p:sp>
      <p:sp>
        <p:nvSpPr>
          <p:cNvPr id="9" name="Text 6"/>
          <p:cNvSpPr/>
          <p:nvPr/>
        </p:nvSpPr>
        <p:spPr>
          <a:xfrm>
            <a:off x="1143000" y="1947672"/>
            <a:ext cx="4206240" cy="228600"/>
          </a:xfrm>
          <a:prstGeom prst="rect">
            <a:avLst/>
          </a:prstGeom>
          <a:noFill/>
          <a:ln/>
        </p:spPr>
        <p:txBody>
          <a:bodyPr wrap="square" lIns="0" tIns="0" rIns="0" bIns="0" rtlCol="0" anchor="ctr"/>
          <a:lstStyle/>
          <a:p>
            <a:pPr marL="0" indent="0" algn="ctr">
              <a:buNone/>
            </a:pPr>
            <a:r>
              <a:rPr lang="en-US" sz="1300" b="1" dirty="0">
                <a:solidFill>
                  <a:srgbClr val="B88700"/>
                </a:solidFill>
                <a:latin typeface="Century Gothic" pitchFamily="34" charset="0"/>
                <a:ea typeface="Century Gothic" pitchFamily="34" charset="-122"/>
                <a:cs typeface="Century Gothic" pitchFamily="34" charset="-120"/>
              </a:rPr>
              <a:t>Para la ciudadanía</a:t>
            </a:r>
            <a:endParaRPr lang="en-US" sz="1300" dirty="0"/>
          </a:p>
        </p:txBody>
      </p:sp>
      <p:sp>
        <p:nvSpPr>
          <p:cNvPr id="10" name="Text 7"/>
          <p:cNvSpPr/>
          <p:nvPr/>
        </p:nvSpPr>
        <p:spPr>
          <a:xfrm>
            <a:off x="1280160" y="2286000"/>
            <a:ext cx="3931920" cy="292608"/>
          </a:xfrm>
          <a:prstGeom prst="rect">
            <a:avLst/>
          </a:prstGeom>
          <a:noFill/>
          <a:ln/>
        </p:spPr>
        <p:txBody>
          <a:bodyPr wrap="square" lIns="254" tIns="254" rIns="254" bIns="254" rtlCol="0" anchor="ctr">
            <a:normAutofit lnSpcReduction="10000"/>
          </a:bodyPr>
          <a:lstStyle/>
          <a:p>
            <a:pPr marL="0" indent="0" algn="ctr">
              <a:buNone/>
            </a:pPr>
            <a:r>
              <a:rPr lang="en-US" sz="1050" dirty="0">
                <a:solidFill>
                  <a:srgbClr val="272727"/>
                </a:solidFill>
                <a:latin typeface="Century Gothic" pitchFamily="34" charset="0"/>
                <a:ea typeface="Century Gothic" pitchFamily="34" charset="-122"/>
                <a:cs typeface="Century Gothic" pitchFamily="34" charset="-120"/>
              </a:rPr>
              <a:t>Comprender que cada boleta expresa una decisión política distinta.</a:t>
            </a:r>
            <a:endParaRPr lang="en-US" sz="1050" dirty="0"/>
          </a:p>
        </p:txBody>
      </p:sp>
      <p:sp>
        <p:nvSpPr>
          <p:cNvPr id="11" name="Shape 8"/>
          <p:cNvSpPr/>
          <p:nvPr/>
        </p:nvSpPr>
        <p:spPr>
          <a:xfrm>
            <a:off x="6126480" y="1783080"/>
            <a:ext cx="4572000" cy="960120"/>
          </a:xfrm>
          <a:prstGeom prst="roundRect">
            <a:avLst>
              <a:gd name="adj" fmla="val 5714"/>
            </a:avLst>
          </a:prstGeom>
          <a:solidFill>
            <a:srgbClr val="FFFFFF">
              <a:alpha val="98000"/>
            </a:srgbClr>
          </a:solidFill>
          <a:ln w="11430">
            <a:solidFill>
              <a:srgbClr val="B88700"/>
            </a:solidFill>
            <a:prstDash val="solid"/>
          </a:ln>
        </p:spPr>
        <p:txBody>
          <a:bodyPr/>
          <a:lstStyle/>
          <a:p>
            <a:endParaRPr lang="es-ES_tradnl"/>
          </a:p>
        </p:txBody>
      </p:sp>
      <p:sp>
        <p:nvSpPr>
          <p:cNvPr id="12" name="Text 9"/>
          <p:cNvSpPr/>
          <p:nvPr/>
        </p:nvSpPr>
        <p:spPr>
          <a:xfrm>
            <a:off x="6309360" y="1947672"/>
            <a:ext cx="4206240" cy="228600"/>
          </a:xfrm>
          <a:prstGeom prst="rect">
            <a:avLst/>
          </a:prstGeom>
          <a:noFill/>
          <a:ln/>
        </p:spPr>
        <p:txBody>
          <a:bodyPr wrap="square" lIns="0" tIns="0" rIns="0" bIns="0" rtlCol="0" anchor="ctr"/>
          <a:lstStyle/>
          <a:p>
            <a:pPr marL="0" indent="0" algn="ctr">
              <a:buNone/>
            </a:pPr>
            <a:r>
              <a:rPr lang="en-US" sz="1300" b="1" dirty="0">
                <a:solidFill>
                  <a:srgbClr val="B88700"/>
                </a:solidFill>
                <a:latin typeface="Century Gothic" pitchFamily="34" charset="0"/>
                <a:ea typeface="Century Gothic" pitchFamily="34" charset="-122"/>
                <a:cs typeface="Century Gothic" pitchFamily="34" charset="-120"/>
              </a:rPr>
              <a:t>Para instituciones electorales</a:t>
            </a:r>
            <a:endParaRPr lang="en-US" sz="1300" dirty="0"/>
          </a:p>
        </p:txBody>
      </p:sp>
      <p:sp>
        <p:nvSpPr>
          <p:cNvPr id="13" name="Text 10"/>
          <p:cNvSpPr/>
          <p:nvPr/>
        </p:nvSpPr>
        <p:spPr>
          <a:xfrm>
            <a:off x="6446520" y="2286000"/>
            <a:ext cx="3931920" cy="292608"/>
          </a:xfrm>
          <a:prstGeom prst="rect">
            <a:avLst/>
          </a:prstGeom>
          <a:noFill/>
          <a:ln/>
        </p:spPr>
        <p:txBody>
          <a:bodyPr wrap="square" lIns="254" tIns="254" rIns="254" bIns="254" rtlCol="0" anchor="ctr">
            <a:normAutofit lnSpcReduction="10000"/>
          </a:bodyPr>
          <a:lstStyle/>
          <a:p>
            <a:pPr marL="0" indent="0" algn="ctr">
              <a:buNone/>
            </a:pPr>
            <a:r>
              <a:rPr lang="en-US" sz="1050" dirty="0">
                <a:solidFill>
                  <a:srgbClr val="272727"/>
                </a:solidFill>
                <a:latin typeface="Century Gothic" pitchFamily="34" charset="0"/>
                <a:ea typeface="Century Gothic" pitchFamily="34" charset="-122"/>
                <a:cs typeface="Century Gothic" pitchFamily="34" charset="-120"/>
              </a:rPr>
              <a:t>Difundir análisis que fortalece cultura cívica y lectura crítica de resultados.</a:t>
            </a:r>
            <a:endParaRPr lang="en-US" sz="1050" dirty="0"/>
          </a:p>
        </p:txBody>
      </p:sp>
      <p:sp>
        <p:nvSpPr>
          <p:cNvPr id="14" name="Shape 11"/>
          <p:cNvSpPr/>
          <p:nvPr/>
        </p:nvSpPr>
        <p:spPr>
          <a:xfrm>
            <a:off x="960120" y="3200400"/>
            <a:ext cx="4572000" cy="960120"/>
          </a:xfrm>
          <a:prstGeom prst="roundRect">
            <a:avLst>
              <a:gd name="adj" fmla="val 5714"/>
            </a:avLst>
          </a:prstGeom>
          <a:solidFill>
            <a:srgbClr val="FFFFFF">
              <a:alpha val="98000"/>
            </a:srgbClr>
          </a:solidFill>
          <a:ln w="11430">
            <a:solidFill>
              <a:srgbClr val="B88700"/>
            </a:solidFill>
            <a:prstDash val="solid"/>
          </a:ln>
        </p:spPr>
        <p:txBody>
          <a:bodyPr/>
          <a:lstStyle/>
          <a:p>
            <a:endParaRPr lang="es-ES_tradnl"/>
          </a:p>
        </p:txBody>
      </p:sp>
      <p:sp>
        <p:nvSpPr>
          <p:cNvPr id="15" name="Text 12"/>
          <p:cNvSpPr/>
          <p:nvPr/>
        </p:nvSpPr>
        <p:spPr>
          <a:xfrm>
            <a:off x="1143000" y="3364992"/>
            <a:ext cx="4206240" cy="228600"/>
          </a:xfrm>
          <a:prstGeom prst="rect">
            <a:avLst/>
          </a:prstGeom>
          <a:noFill/>
          <a:ln/>
        </p:spPr>
        <p:txBody>
          <a:bodyPr wrap="square" lIns="0" tIns="0" rIns="0" bIns="0" rtlCol="0" anchor="ctr"/>
          <a:lstStyle/>
          <a:p>
            <a:pPr marL="0" indent="0" algn="ctr">
              <a:buNone/>
            </a:pPr>
            <a:r>
              <a:rPr lang="en-US" sz="1300" b="1" dirty="0">
                <a:solidFill>
                  <a:srgbClr val="B88700"/>
                </a:solidFill>
                <a:latin typeface="Century Gothic" pitchFamily="34" charset="0"/>
                <a:ea typeface="Century Gothic" pitchFamily="34" charset="-122"/>
                <a:cs typeface="Century Gothic" pitchFamily="34" charset="-120"/>
              </a:rPr>
              <a:t>Para partidos y gobiernos</a:t>
            </a:r>
            <a:endParaRPr lang="en-US" sz="1300" dirty="0"/>
          </a:p>
        </p:txBody>
      </p:sp>
      <p:sp>
        <p:nvSpPr>
          <p:cNvPr id="16" name="Text 13"/>
          <p:cNvSpPr/>
          <p:nvPr/>
        </p:nvSpPr>
        <p:spPr>
          <a:xfrm>
            <a:off x="1280160" y="3703320"/>
            <a:ext cx="3931920" cy="292608"/>
          </a:xfrm>
          <a:prstGeom prst="rect">
            <a:avLst/>
          </a:prstGeom>
          <a:noFill/>
          <a:ln/>
        </p:spPr>
        <p:txBody>
          <a:bodyPr wrap="square" lIns="254" tIns="254" rIns="254" bIns="254" rtlCol="0" anchor="ctr">
            <a:normAutofit lnSpcReduction="10000"/>
          </a:bodyPr>
          <a:lstStyle/>
          <a:p>
            <a:pPr marL="0" indent="0" algn="ctr">
              <a:buNone/>
            </a:pPr>
            <a:r>
              <a:rPr lang="en-US" sz="1050" dirty="0">
                <a:solidFill>
                  <a:srgbClr val="272727"/>
                </a:solidFill>
                <a:latin typeface="Century Gothic" pitchFamily="34" charset="0"/>
                <a:ea typeface="Century Gothic" pitchFamily="34" charset="-122"/>
                <a:cs typeface="Century Gothic" pitchFamily="34" charset="-120"/>
              </a:rPr>
              <a:t>Reconocer que la fuerza municipal no se deduce automáticamente de la nacional.</a:t>
            </a:r>
            <a:endParaRPr lang="en-US" sz="1050" dirty="0"/>
          </a:p>
        </p:txBody>
      </p:sp>
      <p:sp>
        <p:nvSpPr>
          <p:cNvPr id="17" name="Shape 14"/>
          <p:cNvSpPr/>
          <p:nvPr/>
        </p:nvSpPr>
        <p:spPr>
          <a:xfrm>
            <a:off x="6126480" y="3200400"/>
            <a:ext cx="4572000" cy="960120"/>
          </a:xfrm>
          <a:prstGeom prst="roundRect">
            <a:avLst>
              <a:gd name="adj" fmla="val 5714"/>
            </a:avLst>
          </a:prstGeom>
          <a:solidFill>
            <a:srgbClr val="FFFFFF">
              <a:alpha val="98000"/>
            </a:srgbClr>
          </a:solidFill>
          <a:ln w="11430">
            <a:solidFill>
              <a:srgbClr val="B88700"/>
            </a:solidFill>
            <a:prstDash val="solid"/>
          </a:ln>
        </p:spPr>
        <p:txBody>
          <a:bodyPr/>
          <a:lstStyle/>
          <a:p>
            <a:endParaRPr lang="es-ES_tradnl"/>
          </a:p>
        </p:txBody>
      </p:sp>
      <p:sp>
        <p:nvSpPr>
          <p:cNvPr id="18" name="Text 15"/>
          <p:cNvSpPr/>
          <p:nvPr/>
        </p:nvSpPr>
        <p:spPr>
          <a:xfrm>
            <a:off x="6309360" y="3364992"/>
            <a:ext cx="4206240" cy="228600"/>
          </a:xfrm>
          <a:prstGeom prst="rect">
            <a:avLst/>
          </a:prstGeom>
          <a:noFill/>
          <a:ln/>
        </p:spPr>
        <p:txBody>
          <a:bodyPr wrap="square" lIns="0" tIns="0" rIns="0" bIns="0" rtlCol="0" anchor="ctr"/>
          <a:lstStyle/>
          <a:p>
            <a:pPr marL="0" indent="0" algn="ctr">
              <a:buNone/>
            </a:pPr>
            <a:r>
              <a:rPr lang="en-US" sz="1300" b="1" dirty="0">
                <a:solidFill>
                  <a:srgbClr val="B88700"/>
                </a:solidFill>
                <a:latin typeface="Century Gothic" pitchFamily="34" charset="0"/>
                <a:ea typeface="Century Gothic" pitchFamily="34" charset="-122"/>
                <a:cs typeface="Century Gothic" pitchFamily="34" charset="-120"/>
              </a:rPr>
              <a:t>Para la academia</a:t>
            </a:r>
            <a:endParaRPr lang="en-US" sz="1300" dirty="0"/>
          </a:p>
        </p:txBody>
      </p:sp>
      <p:sp>
        <p:nvSpPr>
          <p:cNvPr id="19" name="Text 16"/>
          <p:cNvSpPr/>
          <p:nvPr/>
        </p:nvSpPr>
        <p:spPr>
          <a:xfrm>
            <a:off x="6446520" y="3703320"/>
            <a:ext cx="3931920" cy="292608"/>
          </a:xfrm>
          <a:prstGeom prst="rect">
            <a:avLst/>
          </a:prstGeom>
          <a:noFill/>
          <a:ln/>
        </p:spPr>
        <p:txBody>
          <a:bodyPr wrap="square" lIns="254" tIns="254" rIns="254" bIns="254" rtlCol="0" anchor="ctr">
            <a:normAutofit lnSpcReduction="10000"/>
          </a:bodyPr>
          <a:lstStyle/>
          <a:p>
            <a:pPr marL="0" indent="0" algn="ctr">
              <a:buNone/>
            </a:pPr>
            <a:r>
              <a:rPr lang="en-US" sz="1050" dirty="0">
                <a:solidFill>
                  <a:srgbClr val="272727"/>
                </a:solidFill>
                <a:latin typeface="Century Gothic" pitchFamily="34" charset="0"/>
                <a:ea typeface="Century Gothic" pitchFamily="34" charset="-122"/>
                <a:cs typeface="Century Gothic" pitchFamily="34" charset="-120"/>
              </a:rPr>
              <a:t>Medir de forma simple y replicable la competencia multinivel.</a:t>
            </a:r>
            <a:endParaRPr lang="en-US" sz="1050" dirty="0"/>
          </a:p>
        </p:txBody>
      </p:sp>
      <p:sp>
        <p:nvSpPr>
          <p:cNvPr id="20" name="Text 17"/>
          <p:cNvSpPr/>
          <p:nvPr/>
        </p:nvSpPr>
        <p:spPr>
          <a:xfrm>
            <a:off x="1280160" y="4892040"/>
            <a:ext cx="9509760" cy="502920"/>
          </a:xfrm>
          <a:prstGeom prst="rect">
            <a:avLst/>
          </a:prstGeom>
          <a:noFill/>
          <a:ln/>
        </p:spPr>
        <p:txBody>
          <a:bodyPr wrap="square" lIns="635" tIns="635" rIns="635" bIns="635" rtlCol="0" anchor="ctr">
            <a:normAutofit fontScale="92500" lnSpcReduction="10000"/>
          </a:bodyPr>
          <a:lstStyle/>
          <a:p>
            <a:pPr marL="0" indent="0" algn="ctr">
              <a:buNone/>
            </a:pPr>
            <a:r>
              <a:rPr lang="en-US" sz="1900" b="1" dirty="0">
                <a:solidFill>
                  <a:srgbClr val="272727"/>
                </a:solidFill>
                <a:latin typeface="Century Gothic" pitchFamily="34" charset="0"/>
                <a:ea typeface="Century Gothic" pitchFamily="34" charset="-122"/>
                <a:cs typeface="Century Gothic" pitchFamily="34" charset="-120"/>
              </a:rPr>
              <a:t>Más democracia también significa más capacidad social para interpretar los resultados electorales.</a:t>
            </a:r>
            <a:endParaRPr lang="en-US" sz="1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960120" y="713232"/>
            <a:ext cx="4572000" cy="438912"/>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Conclusión</a:t>
            </a:r>
            <a:endParaRPr lang="en-US" sz="2400" dirty="0"/>
          </a:p>
        </p:txBody>
      </p:sp>
      <p:sp>
        <p:nvSpPr>
          <p:cNvPr id="4" name="Shape 1"/>
          <p:cNvSpPr/>
          <p:nvPr/>
        </p:nvSpPr>
        <p:spPr>
          <a:xfrm>
            <a:off x="960120" y="1207008"/>
            <a:ext cx="4206240" cy="0"/>
          </a:xfrm>
          <a:prstGeom prst="line">
            <a:avLst/>
          </a:prstGeom>
          <a:noFill/>
          <a:ln w="15240">
            <a:solidFill>
              <a:srgbClr val="B88700"/>
            </a:solidFill>
            <a:prstDash val="solid"/>
          </a:ln>
        </p:spPr>
        <p:txBody>
          <a:bodyPr/>
          <a:lstStyle/>
          <a:p>
            <a:endParaRPr lang="es-ES_tradnl"/>
          </a:p>
        </p:txBody>
      </p:sp>
      <p:sp>
        <p:nvSpPr>
          <p:cNvPr id="5" name="Text 2"/>
          <p:cNvSpPr/>
          <p:nvPr/>
        </p:nvSpPr>
        <p:spPr>
          <a:xfrm>
            <a:off x="1143000" y="1828800"/>
            <a:ext cx="9875520" cy="621792"/>
          </a:xfrm>
          <a:prstGeom prst="rect">
            <a:avLst/>
          </a:prstGeom>
          <a:noFill/>
          <a:ln/>
        </p:spPr>
        <p:txBody>
          <a:bodyPr wrap="square" lIns="254" tIns="254" rIns="254" bIns="254" rtlCol="0" anchor="ctr">
            <a:normAutofit fontScale="85000" lnSpcReduction="10000"/>
          </a:bodyPr>
          <a:lstStyle/>
          <a:p>
            <a:pPr marL="0" indent="0" algn="ctr">
              <a:buNone/>
            </a:pPr>
            <a:r>
              <a:rPr lang="en-US" sz="2800" b="1" dirty="0">
                <a:solidFill>
                  <a:srgbClr val="272727"/>
                </a:solidFill>
                <a:latin typeface="Century Gothic" pitchFamily="34" charset="0"/>
                <a:ea typeface="Century Gothic" pitchFamily="34" charset="-122"/>
                <a:cs typeface="Century Gothic" pitchFamily="34" charset="-120"/>
              </a:rPr>
              <a:t>La concurrencia electoral no borra la política local; la reorganiza.</a:t>
            </a:r>
            <a:endParaRPr lang="en-US" sz="2800" dirty="0"/>
          </a:p>
        </p:txBody>
      </p:sp>
      <p:sp>
        <p:nvSpPr>
          <p:cNvPr id="6" name="Text 3"/>
          <p:cNvSpPr/>
          <p:nvPr/>
        </p:nvSpPr>
        <p:spPr>
          <a:xfrm>
            <a:off x="1508760" y="2788920"/>
            <a:ext cx="9052560" cy="548640"/>
          </a:xfrm>
          <a:prstGeom prst="rect">
            <a:avLst/>
          </a:prstGeom>
          <a:noFill/>
          <a:ln/>
        </p:spPr>
        <p:txBody>
          <a:bodyPr wrap="square" lIns="254" tIns="254" rIns="254" bIns="254" rtlCol="0" anchor="ctr">
            <a:normAutofit lnSpcReduction="10000"/>
          </a:bodyPr>
          <a:lstStyle/>
          <a:p>
            <a:pPr marL="0" indent="0" algn="ctr">
              <a:buNone/>
            </a:pPr>
            <a:r>
              <a:rPr lang="en-US" sz="1800" dirty="0">
                <a:solidFill>
                  <a:srgbClr val="6F6F6F"/>
                </a:solidFill>
                <a:latin typeface="Century Gothic" pitchFamily="34" charset="0"/>
                <a:ea typeface="Century Gothic" pitchFamily="34" charset="-122"/>
                <a:cs typeface="Century Gothic" pitchFamily="34" charset="-120"/>
              </a:rPr>
              <a:t>El voto cruzado permite observar cómo los partidos se conectan o se separan entre lo nacional, lo estatal y lo municipal.</a:t>
            </a:r>
            <a:endParaRPr lang="en-US" sz="1800" dirty="0"/>
          </a:p>
        </p:txBody>
      </p:sp>
      <p:sp>
        <p:nvSpPr>
          <p:cNvPr id="7" name="Text 4"/>
          <p:cNvSpPr/>
          <p:nvPr/>
        </p:nvSpPr>
        <p:spPr>
          <a:xfrm>
            <a:off x="1874520" y="3977640"/>
            <a:ext cx="8321040" cy="365760"/>
          </a:xfrm>
          <a:prstGeom prst="rect">
            <a:avLst/>
          </a:prstGeom>
          <a:noFill/>
          <a:ln/>
        </p:spPr>
        <p:txBody>
          <a:bodyPr wrap="square" lIns="0" tIns="0" rIns="0" bIns="0" rtlCol="0" anchor="ctr"/>
          <a:lstStyle/>
          <a:p>
            <a:pPr marL="0" indent="0" algn="ctr">
              <a:buNone/>
            </a:pPr>
            <a:r>
              <a:rPr lang="en-US" sz="1900" b="1" dirty="0">
                <a:solidFill>
                  <a:srgbClr val="B88700"/>
                </a:solidFill>
                <a:latin typeface="Century Gothic" pitchFamily="34" charset="0"/>
                <a:ea typeface="Century Gothic" pitchFamily="34" charset="-122"/>
                <a:cs typeface="Century Gothic" pitchFamily="34" charset="-120"/>
              </a:rPr>
              <a:t>Aporte central: dirección, magnitud, partido, territorio y cambio temporal.</a:t>
            </a:r>
            <a:endParaRPr lang="en-US" sz="1900" dirty="0"/>
          </a:p>
        </p:txBody>
      </p:sp>
      <p:sp>
        <p:nvSpPr>
          <p:cNvPr id="8" name="Text 5"/>
          <p:cNvSpPr/>
          <p:nvPr/>
        </p:nvSpPr>
        <p:spPr>
          <a:xfrm>
            <a:off x="4160520" y="4983480"/>
            <a:ext cx="3840480" cy="384048"/>
          </a:xfrm>
          <a:prstGeom prst="rect">
            <a:avLst/>
          </a:prstGeom>
          <a:noFill/>
          <a:ln/>
        </p:spPr>
        <p:txBody>
          <a:bodyPr wrap="square" lIns="0" tIns="0" rIns="0" bIns="0" rtlCol="0" anchor="ctr"/>
          <a:lstStyle/>
          <a:p>
            <a:pPr marL="0" indent="0" algn="ctr">
              <a:buNone/>
            </a:pPr>
            <a:r>
              <a:rPr lang="en-US" sz="2000" b="1" dirty="0">
                <a:solidFill>
                  <a:srgbClr val="272727"/>
                </a:solidFill>
                <a:latin typeface="Century Gothic" pitchFamily="34" charset="0"/>
                <a:ea typeface="Century Gothic" pitchFamily="34" charset="-122"/>
                <a:cs typeface="Century Gothic" pitchFamily="34" charset="-120"/>
              </a:rPr>
              <a:t>Muchas gracias</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Ruta de la presentación</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De la teoría política al aporte democrático del artículo</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02</a:t>
            </a:r>
            <a:endParaRPr lang="en-US" sz="750" dirty="0"/>
          </a:p>
        </p:txBody>
      </p:sp>
      <p:sp>
        <p:nvSpPr>
          <p:cNvPr id="8" name="Shape 5"/>
          <p:cNvSpPr/>
          <p:nvPr/>
        </p:nvSpPr>
        <p:spPr>
          <a:xfrm>
            <a:off x="960120" y="187452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9" name="Text 6"/>
          <p:cNvSpPr/>
          <p:nvPr/>
        </p:nvSpPr>
        <p:spPr>
          <a:xfrm>
            <a:off x="1106424" y="199339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1</a:t>
            </a:r>
            <a:endParaRPr lang="en-US" sz="1100" dirty="0"/>
          </a:p>
        </p:txBody>
      </p:sp>
      <p:sp>
        <p:nvSpPr>
          <p:cNvPr id="10" name="Text 7"/>
          <p:cNvSpPr/>
          <p:nvPr/>
        </p:nvSpPr>
        <p:spPr>
          <a:xfrm>
            <a:off x="1581912" y="185623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Partidos políticos</a:t>
            </a:r>
            <a:endParaRPr lang="en-US" sz="1300" dirty="0"/>
          </a:p>
        </p:txBody>
      </p:sp>
      <p:sp>
        <p:nvSpPr>
          <p:cNvPr id="11" name="Text 8"/>
          <p:cNvSpPr/>
          <p:nvPr/>
        </p:nvSpPr>
        <p:spPr>
          <a:xfrm>
            <a:off x="1591056" y="220370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oferta electoral</a:t>
            </a:r>
            <a:endParaRPr lang="en-US" sz="900" dirty="0"/>
          </a:p>
        </p:txBody>
      </p:sp>
      <p:sp>
        <p:nvSpPr>
          <p:cNvPr id="12" name="Shape 9"/>
          <p:cNvSpPr/>
          <p:nvPr/>
        </p:nvSpPr>
        <p:spPr>
          <a:xfrm>
            <a:off x="4434840" y="187452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13" name="Text 10"/>
          <p:cNvSpPr/>
          <p:nvPr/>
        </p:nvSpPr>
        <p:spPr>
          <a:xfrm>
            <a:off x="4581144" y="199339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2</a:t>
            </a:r>
            <a:endParaRPr lang="en-US" sz="1100" dirty="0"/>
          </a:p>
        </p:txBody>
      </p:sp>
      <p:sp>
        <p:nvSpPr>
          <p:cNvPr id="14" name="Text 11"/>
          <p:cNvSpPr/>
          <p:nvPr/>
        </p:nvSpPr>
        <p:spPr>
          <a:xfrm>
            <a:off x="5056632" y="185623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Sistema de partidos</a:t>
            </a:r>
            <a:endParaRPr lang="en-US" sz="1300" dirty="0"/>
          </a:p>
        </p:txBody>
      </p:sp>
      <p:sp>
        <p:nvSpPr>
          <p:cNvPr id="15" name="Text 12"/>
          <p:cNvSpPr/>
          <p:nvPr/>
        </p:nvSpPr>
        <p:spPr>
          <a:xfrm>
            <a:off x="5065776" y="220370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estructura de competencia</a:t>
            </a:r>
            <a:endParaRPr lang="en-US" sz="900" dirty="0"/>
          </a:p>
        </p:txBody>
      </p:sp>
      <p:sp>
        <p:nvSpPr>
          <p:cNvPr id="16" name="Shape 13"/>
          <p:cNvSpPr/>
          <p:nvPr/>
        </p:nvSpPr>
        <p:spPr>
          <a:xfrm>
            <a:off x="7909560" y="187452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17" name="Text 14"/>
          <p:cNvSpPr/>
          <p:nvPr/>
        </p:nvSpPr>
        <p:spPr>
          <a:xfrm>
            <a:off x="8055864" y="199339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3</a:t>
            </a:r>
            <a:endParaRPr lang="en-US" sz="1100" dirty="0"/>
          </a:p>
        </p:txBody>
      </p:sp>
      <p:sp>
        <p:nvSpPr>
          <p:cNvPr id="18" name="Text 15"/>
          <p:cNvSpPr/>
          <p:nvPr/>
        </p:nvSpPr>
        <p:spPr>
          <a:xfrm>
            <a:off x="8531352" y="185623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Comportamiento electoral</a:t>
            </a:r>
            <a:endParaRPr lang="en-US" sz="1300" dirty="0"/>
          </a:p>
        </p:txBody>
      </p:sp>
      <p:sp>
        <p:nvSpPr>
          <p:cNvPr id="19" name="Text 16"/>
          <p:cNvSpPr/>
          <p:nvPr/>
        </p:nvSpPr>
        <p:spPr>
          <a:xfrm>
            <a:off x="8540496" y="220370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cómo decide el elector</a:t>
            </a:r>
            <a:endParaRPr lang="en-US" sz="900" dirty="0"/>
          </a:p>
        </p:txBody>
      </p:sp>
      <p:sp>
        <p:nvSpPr>
          <p:cNvPr id="20" name="Shape 17"/>
          <p:cNvSpPr/>
          <p:nvPr/>
        </p:nvSpPr>
        <p:spPr>
          <a:xfrm>
            <a:off x="960120" y="329184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21" name="Text 18"/>
          <p:cNvSpPr/>
          <p:nvPr/>
        </p:nvSpPr>
        <p:spPr>
          <a:xfrm>
            <a:off x="1106424" y="341071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4</a:t>
            </a:r>
            <a:endParaRPr lang="en-US" sz="1100" dirty="0"/>
          </a:p>
        </p:txBody>
      </p:sp>
      <p:sp>
        <p:nvSpPr>
          <p:cNvPr id="22" name="Text 19"/>
          <p:cNvSpPr/>
          <p:nvPr/>
        </p:nvSpPr>
        <p:spPr>
          <a:xfrm>
            <a:off x="1581912" y="327355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Voto cruzado</a:t>
            </a:r>
            <a:endParaRPr lang="en-US" sz="1300" dirty="0"/>
          </a:p>
        </p:txBody>
      </p:sp>
      <p:sp>
        <p:nvSpPr>
          <p:cNvPr id="23" name="Text 20"/>
          <p:cNvSpPr/>
          <p:nvPr/>
        </p:nvSpPr>
        <p:spPr>
          <a:xfrm>
            <a:off x="1591056" y="362102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variable observable</a:t>
            </a:r>
            <a:endParaRPr lang="en-US" sz="900" dirty="0"/>
          </a:p>
        </p:txBody>
      </p:sp>
      <p:sp>
        <p:nvSpPr>
          <p:cNvPr id="24" name="Shape 21"/>
          <p:cNvSpPr/>
          <p:nvPr/>
        </p:nvSpPr>
        <p:spPr>
          <a:xfrm>
            <a:off x="4434840" y="329184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25" name="Text 22"/>
          <p:cNvSpPr/>
          <p:nvPr/>
        </p:nvSpPr>
        <p:spPr>
          <a:xfrm>
            <a:off x="4581144" y="341071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5</a:t>
            </a:r>
            <a:endParaRPr lang="en-US" sz="1100" dirty="0"/>
          </a:p>
        </p:txBody>
      </p:sp>
      <p:sp>
        <p:nvSpPr>
          <p:cNvPr id="26" name="Text 23"/>
          <p:cNvSpPr/>
          <p:nvPr/>
        </p:nvSpPr>
        <p:spPr>
          <a:xfrm>
            <a:off x="5056632" y="327355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Puebla 2018–2024</a:t>
            </a:r>
            <a:endParaRPr lang="en-US" sz="1300" dirty="0"/>
          </a:p>
        </p:txBody>
      </p:sp>
      <p:sp>
        <p:nvSpPr>
          <p:cNvPr id="27" name="Text 24"/>
          <p:cNvSpPr/>
          <p:nvPr/>
        </p:nvSpPr>
        <p:spPr>
          <a:xfrm>
            <a:off x="5065776" y="362102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método y hallazgos</a:t>
            </a:r>
            <a:endParaRPr lang="en-US" sz="900" dirty="0"/>
          </a:p>
        </p:txBody>
      </p:sp>
      <p:sp>
        <p:nvSpPr>
          <p:cNvPr id="28" name="Shape 25"/>
          <p:cNvSpPr/>
          <p:nvPr/>
        </p:nvSpPr>
        <p:spPr>
          <a:xfrm>
            <a:off x="7909560" y="3291840"/>
            <a:ext cx="475488" cy="475488"/>
          </a:xfrm>
          <a:prstGeom prst="ellipse">
            <a:avLst/>
          </a:prstGeom>
          <a:solidFill>
            <a:srgbClr val="B88700"/>
          </a:solidFill>
          <a:ln w="12700">
            <a:solidFill>
              <a:srgbClr val="B88700"/>
            </a:solidFill>
            <a:prstDash val="solid"/>
          </a:ln>
        </p:spPr>
        <p:txBody>
          <a:bodyPr/>
          <a:lstStyle/>
          <a:p>
            <a:endParaRPr lang="es-ES_tradnl"/>
          </a:p>
        </p:txBody>
      </p:sp>
      <p:sp>
        <p:nvSpPr>
          <p:cNvPr id="29" name="Text 26"/>
          <p:cNvSpPr/>
          <p:nvPr/>
        </p:nvSpPr>
        <p:spPr>
          <a:xfrm>
            <a:off x="8055864" y="3410712"/>
            <a:ext cx="182880" cy="182880"/>
          </a:xfrm>
          <a:prstGeom prst="rect">
            <a:avLst/>
          </a:prstGeom>
          <a:noFill/>
          <a:ln/>
        </p:spPr>
        <p:txBody>
          <a:bodyPr wrap="square" lIns="0" tIns="0" rIns="0" bIns="0" rtlCol="0" anchor="ctr"/>
          <a:lstStyle/>
          <a:p>
            <a:pPr marL="0" indent="0">
              <a:buNone/>
            </a:pPr>
            <a:r>
              <a:rPr lang="en-US" sz="1100" b="1" dirty="0">
                <a:solidFill>
                  <a:srgbClr val="FFFFFF"/>
                </a:solidFill>
                <a:latin typeface="Century Gothic" pitchFamily="34" charset="0"/>
                <a:ea typeface="Century Gothic" pitchFamily="34" charset="-122"/>
                <a:cs typeface="Century Gothic" pitchFamily="34" charset="-120"/>
              </a:rPr>
              <a:t>6</a:t>
            </a:r>
            <a:endParaRPr lang="en-US" sz="1100" dirty="0"/>
          </a:p>
        </p:txBody>
      </p:sp>
      <p:sp>
        <p:nvSpPr>
          <p:cNvPr id="30" name="Text 27"/>
          <p:cNvSpPr/>
          <p:nvPr/>
        </p:nvSpPr>
        <p:spPr>
          <a:xfrm>
            <a:off x="8531352" y="3273552"/>
            <a:ext cx="2377440" cy="256032"/>
          </a:xfrm>
          <a:prstGeom prst="rect">
            <a:avLst/>
          </a:prstGeom>
          <a:noFill/>
          <a:ln/>
        </p:spPr>
        <p:txBody>
          <a:bodyPr wrap="square" lIns="0" tIns="0" rIns="0" bIns="0" rtlCol="0" anchor="ctr"/>
          <a:lstStyle/>
          <a:p>
            <a:pPr marL="0" indent="0">
              <a:buNone/>
            </a:pPr>
            <a:r>
              <a:rPr lang="en-US" sz="1300" b="1" dirty="0">
                <a:solidFill>
                  <a:srgbClr val="272727"/>
                </a:solidFill>
                <a:latin typeface="Century Gothic" pitchFamily="34" charset="0"/>
                <a:ea typeface="Century Gothic" pitchFamily="34" charset="-122"/>
                <a:cs typeface="Century Gothic" pitchFamily="34" charset="-120"/>
              </a:rPr>
              <a:t>Democracia local</a:t>
            </a:r>
            <a:endParaRPr lang="en-US" sz="1300" dirty="0"/>
          </a:p>
        </p:txBody>
      </p:sp>
      <p:sp>
        <p:nvSpPr>
          <p:cNvPr id="31" name="Text 28"/>
          <p:cNvSpPr/>
          <p:nvPr/>
        </p:nvSpPr>
        <p:spPr>
          <a:xfrm>
            <a:off x="8540496" y="3621024"/>
            <a:ext cx="2468880" cy="228600"/>
          </a:xfrm>
          <a:prstGeom prst="rect">
            <a:avLst/>
          </a:prstGeom>
          <a:noFill/>
          <a:ln/>
        </p:spPr>
        <p:txBody>
          <a:bodyPr wrap="square" lIns="0" tIns="0" rIns="0" bIns="0" rtlCol="0" anchor="ctr"/>
          <a:lstStyle/>
          <a:p>
            <a:pPr marL="0" indent="0">
              <a:buNone/>
            </a:pPr>
            <a:r>
              <a:rPr lang="en-US" sz="900" dirty="0">
                <a:solidFill>
                  <a:srgbClr val="6F6F6F"/>
                </a:solidFill>
                <a:latin typeface="Century Gothic" pitchFamily="34" charset="0"/>
                <a:ea typeface="Century Gothic" pitchFamily="34" charset="-122"/>
                <a:cs typeface="Century Gothic" pitchFamily="34" charset="-120"/>
              </a:rPr>
              <a:t>aporte cívico</a:t>
            </a:r>
            <a:endParaRPr lang="en-US" sz="900" dirty="0"/>
          </a:p>
        </p:txBody>
      </p:sp>
      <p:sp>
        <p:nvSpPr>
          <p:cNvPr id="32" name="Text 29"/>
          <p:cNvSpPr/>
          <p:nvPr/>
        </p:nvSpPr>
        <p:spPr>
          <a:xfrm>
            <a:off x="1143000" y="4892040"/>
            <a:ext cx="9692640" cy="566928"/>
          </a:xfrm>
          <a:prstGeom prst="rect">
            <a:avLst/>
          </a:prstGeom>
          <a:noFill/>
          <a:ln/>
        </p:spPr>
        <p:txBody>
          <a:bodyPr wrap="square" lIns="635" tIns="635" rIns="635" bIns="635" rtlCol="0" anchor="ctr">
            <a:normAutofit lnSpcReduction="10000"/>
          </a:bodyPr>
          <a:lstStyle/>
          <a:p>
            <a:pPr marL="0" indent="0" algn="ctr">
              <a:buNone/>
            </a:pPr>
            <a:r>
              <a:rPr lang="en-US" sz="2000" b="1" dirty="0">
                <a:solidFill>
                  <a:srgbClr val="272727"/>
                </a:solidFill>
                <a:latin typeface="Century Gothic" pitchFamily="34" charset="0"/>
                <a:ea typeface="Century Gothic" pitchFamily="34" charset="-122"/>
                <a:cs typeface="Century Gothic" pitchFamily="34" charset="-120"/>
              </a:rPr>
              <a:t>La pregunta no es sólo quién ganó, sino cómo se movió el apoyo partidista entre boletas.</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¿Por qué esto abona a la democracia local?</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El dato electoral como insumo de cultura cívica</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03</a:t>
            </a:r>
            <a:endParaRPr lang="en-US" sz="750" dirty="0"/>
          </a:p>
        </p:txBody>
      </p:sp>
      <p:sp>
        <p:nvSpPr>
          <p:cNvPr id="8" name="Shape 5"/>
          <p:cNvSpPr/>
          <p:nvPr/>
        </p:nvSpPr>
        <p:spPr>
          <a:xfrm>
            <a:off x="960120" y="1874520"/>
            <a:ext cx="2834640" cy="1051560"/>
          </a:xfrm>
          <a:prstGeom prst="roundRect">
            <a:avLst>
              <a:gd name="adj" fmla="val 5217"/>
            </a:avLst>
          </a:prstGeom>
          <a:solidFill>
            <a:srgbClr val="FFFFFF">
              <a:alpha val="98000"/>
            </a:srgbClr>
          </a:solidFill>
          <a:ln w="13970">
            <a:solidFill>
              <a:srgbClr val="B88700"/>
            </a:solidFill>
            <a:prstDash val="solid"/>
          </a:ln>
        </p:spPr>
        <p:txBody>
          <a:bodyPr/>
          <a:lstStyle/>
          <a:p>
            <a:endParaRPr lang="es-ES_tradnl"/>
          </a:p>
        </p:txBody>
      </p:sp>
      <p:sp>
        <p:nvSpPr>
          <p:cNvPr id="9" name="Text 6"/>
          <p:cNvSpPr/>
          <p:nvPr/>
        </p:nvSpPr>
        <p:spPr>
          <a:xfrm>
            <a:off x="1097280" y="1993392"/>
            <a:ext cx="256032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Participación informada</a:t>
            </a:r>
            <a:endParaRPr lang="en-US" sz="900" dirty="0"/>
          </a:p>
        </p:txBody>
      </p:sp>
      <p:sp>
        <p:nvSpPr>
          <p:cNvPr id="10" name="Text 7"/>
          <p:cNvSpPr/>
          <p:nvPr/>
        </p:nvSpPr>
        <p:spPr>
          <a:xfrm>
            <a:off x="1097280" y="2258568"/>
            <a:ext cx="2560320" cy="411480"/>
          </a:xfrm>
          <a:prstGeom prst="rect">
            <a:avLst/>
          </a:prstGeom>
          <a:noFill/>
          <a:ln/>
        </p:spPr>
        <p:txBody>
          <a:bodyPr wrap="square" lIns="0" tIns="0" rIns="0" bIns="0" rtlCol="0" anchor="ctr"/>
          <a:lstStyle/>
          <a:p>
            <a:pPr marL="0" indent="0" algn="ctr">
              <a:buNone/>
            </a:pPr>
            <a:r>
              <a:rPr lang="en-US" sz="2200" b="1" dirty="0">
                <a:solidFill>
                  <a:srgbClr val="B88700"/>
                </a:solidFill>
                <a:latin typeface="Century Gothic" pitchFamily="34" charset="0"/>
                <a:ea typeface="Century Gothic" pitchFamily="34" charset="-122"/>
                <a:cs typeface="Century Gothic" pitchFamily="34" charset="-120"/>
              </a:rPr>
              <a:t>1</a:t>
            </a:r>
            <a:endParaRPr lang="en-US" sz="2200" dirty="0"/>
          </a:p>
        </p:txBody>
      </p:sp>
      <p:sp>
        <p:nvSpPr>
          <p:cNvPr id="11" name="Text 8"/>
          <p:cNvSpPr/>
          <p:nvPr/>
        </p:nvSpPr>
        <p:spPr>
          <a:xfrm>
            <a:off x="1124712" y="2697480"/>
            <a:ext cx="250545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La ciudadanía entiende que cada boleta tiene una lógica propia.</a:t>
            </a:r>
            <a:endParaRPr lang="en-US" sz="750" dirty="0"/>
          </a:p>
        </p:txBody>
      </p:sp>
      <p:sp>
        <p:nvSpPr>
          <p:cNvPr id="12" name="Shape 9"/>
          <p:cNvSpPr/>
          <p:nvPr/>
        </p:nvSpPr>
        <p:spPr>
          <a:xfrm>
            <a:off x="4160520" y="1874520"/>
            <a:ext cx="2834640" cy="1051560"/>
          </a:xfrm>
          <a:prstGeom prst="roundRect">
            <a:avLst>
              <a:gd name="adj" fmla="val 5217"/>
            </a:avLst>
          </a:prstGeom>
          <a:solidFill>
            <a:srgbClr val="FFFFFF">
              <a:alpha val="98000"/>
            </a:srgbClr>
          </a:solidFill>
          <a:ln w="13970">
            <a:solidFill>
              <a:srgbClr val="9A5B00"/>
            </a:solidFill>
            <a:prstDash val="solid"/>
          </a:ln>
        </p:spPr>
        <p:txBody>
          <a:bodyPr/>
          <a:lstStyle/>
          <a:p>
            <a:endParaRPr lang="es-ES_tradnl"/>
          </a:p>
        </p:txBody>
      </p:sp>
      <p:sp>
        <p:nvSpPr>
          <p:cNvPr id="13" name="Text 10"/>
          <p:cNvSpPr/>
          <p:nvPr/>
        </p:nvSpPr>
        <p:spPr>
          <a:xfrm>
            <a:off x="4297680" y="1993392"/>
            <a:ext cx="256032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Lectura crítica</a:t>
            </a:r>
            <a:endParaRPr lang="en-US" sz="900" dirty="0"/>
          </a:p>
        </p:txBody>
      </p:sp>
      <p:sp>
        <p:nvSpPr>
          <p:cNvPr id="14" name="Text 11"/>
          <p:cNvSpPr/>
          <p:nvPr/>
        </p:nvSpPr>
        <p:spPr>
          <a:xfrm>
            <a:off x="4297680" y="2258568"/>
            <a:ext cx="2560320" cy="411480"/>
          </a:xfrm>
          <a:prstGeom prst="rect">
            <a:avLst/>
          </a:prstGeom>
          <a:noFill/>
          <a:ln/>
        </p:spPr>
        <p:txBody>
          <a:bodyPr wrap="square" lIns="0" tIns="0" rIns="0" bIns="0" rtlCol="0" anchor="ctr"/>
          <a:lstStyle/>
          <a:p>
            <a:pPr marL="0" indent="0" algn="ctr">
              <a:buNone/>
            </a:pPr>
            <a:r>
              <a:rPr lang="en-US" sz="2200" b="1" dirty="0">
                <a:solidFill>
                  <a:srgbClr val="9A5B00"/>
                </a:solidFill>
                <a:latin typeface="Century Gothic" pitchFamily="34" charset="0"/>
                <a:ea typeface="Century Gothic" pitchFamily="34" charset="-122"/>
                <a:cs typeface="Century Gothic" pitchFamily="34" charset="-120"/>
              </a:rPr>
              <a:t>2</a:t>
            </a:r>
            <a:endParaRPr lang="en-US" sz="2200" dirty="0"/>
          </a:p>
        </p:txBody>
      </p:sp>
      <p:sp>
        <p:nvSpPr>
          <p:cNvPr id="15" name="Text 12"/>
          <p:cNvSpPr/>
          <p:nvPr/>
        </p:nvSpPr>
        <p:spPr>
          <a:xfrm>
            <a:off x="4325112" y="2697480"/>
            <a:ext cx="250545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Se evita reducir la elección a “ola”, “arrastre” o “marca”.</a:t>
            </a:r>
            <a:endParaRPr lang="en-US" sz="750" dirty="0"/>
          </a:p>
        </p:txBody>
      </p:sp>
      <p:sp>
        <p:nvSpPr>
          <p:cNvPr id="16" name="Shape 13"/>
          <p:cNvSpPr/>
          <p:nvPr/>
        </p:nvSpPr>
        <p:spPr>
          <a:xfrm>
            <a:off x="7360920" y="1874520"/>
            <a:ext cx="2834640" cy="1051560"/>
          </a:xfrm>
          <a:prstGeom prst="roundRect">
            <a:avLst>
              <a:gd name="adj" fmla="val 5217"/>
            </a:avLst>
          </a:prstGeom>
          <a:solidFill>
            <a:srgbClr val="FFFFFF">
              <a:alpha val="98000"/>
            </a:srgbClr>
          </a:solidFill>
          <a:ln w="13970">
            <a:solidFill>
              <a:srgbClr val="718C1B"/>
            </a:solidFill>
            <a:prstDash val="solid"/>
          </a:ln>
        </p:spPr>
        <p:txBody>
          <a:bodyPr/>
          <a:lstStyle/>
          <a:p>
            <a:endParaRPr lang="es-ES_tradnl"/>
          </a:p>
        </p:txBody>
      </p:sp>
      <p:sp>
        <p:nvSpPr>
          <p:cNvPr id="17" name="Text 14"/>
          <p:cNvSpPr/>
          <p:nvPr/>
        </p:nvSpPr>
        <p:spPr>
          <a:xfrm>
            <a:off x="7498080" y="1993392"/>
            <a:ext cx="2560320" cy="201168"/>
          </a:xfrm>
          <a:prstGeom prst="rect">
            <a:avLst/>
          </a:prstGeom>
          <a:noFill/>
          <a:ln/>
        </p:spPr>
        <p:txBody>
          <a:bodyPr wrap="square" lIns="0" tIns="0" rIns="0" bIns="0" rtlCol="0" anchor="ctr"/>
          <a:lstStyle/>
          <a:p>
            <a:pPr marL="0" indent="0" algn="ctr">
              <a:buNone/>
            </a:pPr>
            <a:r>
              <a:rPr lang="en-US" sz="900" b="1" dirty="0">
                <a:solidFill>
                  <a:srgbClr val="6F6F6F"/>
                </a:solidFill>
                <a:latin typeface="Century Gothic" pitchFamily="34" charset="0"/>
                <a:ea typeface="Century Gothic" pitchFamily="34" charset="-122"/>
                <a:cs typeface="Century Gothic" pitchFamily="34" charset="-120"/>
              </a:rPr>
              <a:t>Rendición de cuentas</a:t>
            </a:r>
            <a:endParaRPr lang="en-US" sz="900" dirty="0"/>
          </a:p>
        </p:txBody>
      </p:sp>
      <p:sp>
        <p:nvSpPr>
          <p:cNvPr id="18" name="Text 15"/>
          <p:cNvSpPr/>
          <p:nvPr/>
        </p:nvSpPr>
        <p:spPr>
          <a:xfrm>
            <a:off x="7498080" y="2258568"/>
            <a:ext cx="2560320" cy="411480"/>
          </a:xfrm>
          <a:prstGeom prst="rect">
            <a:avLst/>
          </a:prstGeom>
          <a:noFill/>
          <a:ln/>
        </p:spPr>
        <p:txBody>
          <a:bodyPr wrap="square" lIns="0" tIns="0" rIns="0" bIns="0" rtlCol="0" anchor="ctr"/>
          <a:lstStyle/>
          <a:p>
            <a:pPr marL="0" indent="0" algn="ctr">
              <a:buNone/>
            </a:pPr>
            <a:r>
              <a:rPr lang="en-US" sz="2200" b="1" dirty="0">
                <a:solidFill>
                  <a:srgbClr val="718C1B"/>
                </a:solidFill>
                <a:latin typeface="Century Gothic" pitchFamily="34" charset="0"/>
                <a:ea typeface="Century Gothic" pitchFamily="34" charset="-122"/>
                <a:cs typeface="Century Gothic" pitchFamily="34" charset="-120"/>
              </a:rPr>
              <a:t>3</a:t>
            </a:r>
            <a:endParaRPr lang="en-US" sz="2200" dirty="0"/>
          </a:p>
        </p:txBody>
      </p:sp>
      <p:sp>
        <p:nvSpPr>
          <p:cNvPr id="19" name="Text 16"/>
          <p:cNvSpPr/>
          <p:nvPr/>
        </p:nvSpPr>
        <p:spPr>
          <a:xfrm>
            <a:off x="7525512" y="2697480"/>
            <a:ext cx="2505456" cy="228600"/>
          </a:xfrm>
          <a:prstGeom prst="rect">
            <a:avLst/>
          </a:prstGeom>
          <a:noFill/>
          <a:ln/>
        </p:spPr>
        <p:txBody>
          <a:bodyPr wrap="square" lIns="0" tIns="0" rIns="0" bIns="0" rtlCol="0" anchor="ctr">
            <a:normAutofit/>
          </a:bodyPr>
          <a:lstStyle/>
          <a:p>
            <a:pPr marL="0" indent="0" algn="ctr">
              <a:buNone/>
            </a:pPr>
            <a:r>
              <a:rPr lang="en-US" sz="750" dirty="0">
                <a:solidFill>
                  <a:srgbClr val="272727"/>
                </a:solidFill>
                <a:latin typeface="Century Gothic" pitchFamily="34" charset="0"/>
                <a:ea typeface="Century Gothic" pitchFamily="34" charset="-122"/>
                <a:cs typeface="Century Gothic" pitchFamily="34" charset="-120"/>
              </a:rPr>
              <a:t>El municipio vuelve visible su desempeño político propio.</a:t>
            </a:r>
            <a:endParaRPr lang="en-US" sz="750" dirty="0"/>
          </a:p>
        </p:txBody>
      </p:sp>
      <p:sp>
        <p:nvSpPr>
          <p:cNvPr id="20" name="Text 17"/>
          <p:cNvSpPr/>
          <p:nvPr/>
        </p:nvSpPr>
        <p:spPr>
          <a:xfrm>
            <a:off x="1234440" y="3977640"/>
            <a:ext cx="8869680" cy="731520"/>
          </a:xfrm>
          <a:prstGeom prst="rect">
            <a:avLst/>
          </a:prstGeom>
          <a:noFill/>
          <a:ln/>
        </p:spPr>
        <p:txBody>
          <a:bodyPr wrap="square" lIns="635" tIns="635" rIns="635" bIns="635" rtlCol="0" anchor="ctr">
            <a:normAutofit/>
          </a:bodyPr>
          <a:lstStyle/>
          <a:p>
            <a:pPr marL="0" indent="0" algn="ctr">
              <a:buNone/>
            </a:pPr>
            <a:r>
              <a:rPr lang="en-US" sz="2100" b="1" dirty="0">
                <a:solidFill>
                  <a:srgbClr val="272727"/>
                </a:solidFill>
                <a:latin typeface="Century Gothic" pitchFamily="34" charset="0"/>
                <a:ea typeface="Century Gothic" pitchFamily="34" charset="-122"/>
                <a:cs typeface="Century Gothic" pitchFamily="34" charset="-120"/>
              </a:rPr>
              <a:t>Difundir investigación electoral no sólo informa resultados: fortalece la capacidad ciudadana para interpretar su propio voto.</a:t>
            </a:r>
            <a:endParaRPr lang="en-US" sz="2100" dirty="0"/>
          </a:p>
        </p:txBody>
      </p:sp>
      <p:sp>
        <p:nvSpPr>
          <p:cNvPr id="21" name="Text 18"/>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Enfoque alineado con el objetivo de la convocatoria: difundir conocimiento especializado y fortalecer cultura cívica.</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Partidos políticos: origen y función democrática</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De la organización del poder a la competencia por el voto</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04</a:t>
            </a:r>
            <a:endParaRPr lang="en-US" sz="750" dirty="0"/>
          </a:p>
        </p:txBody>
      </p:sp>
      <p:sp>
        <p:nvSpPr>
          <p:cNvPr id="8" name="Text 5"/>
          <p:cNvSpPr/>
          <p:nvPr/>
        </p:nvSpPr>
        <p:spPr>
          <a:xfrm>
            <a:off x="1051559" y="1828799"/>
            <a:ext cx="3215929" cy="475479"/>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Duverger (1951/2012)</a:t>
            </a:r>
            <a:endParaRPr lang="en-US" sz="2400" dirty="0"/>
          </a:p>
        </p:txBody>
      </p:sp>
      <p:sp>
        <p:nvSpPr>
          <p:cNvPr id="9" name="Text 6"/>
          <p:cNvSpPr/>
          <p:nvPr/>
        </p:nvSpPr>
        <p:spPr>
          <a:xfrm>
            <a:off x="1078992" y="2377440"/>
            <a:ext cx="4206240" cy="960120"/>
          </a:xfrm>
          <a:prstGeom prst="rect">
            <a:avLst/>
          </a:prstGeom>
          <a:noFill/>
          <a:ln/>
        </p:spPr>
        <p:txBody>
          <a:bodyPr wrap="square" lIns="254" tIns="254" rIns="254" bIns="254" rtlCol="0" anchor="ctr">
            <a:normAutofit lnSpcReduction="10000"/>
          </a:bodyPr>
          <a:lstStyle/>
          <a:p>
            <a:pPr marL="0" indent="0">
              <a:buNone/>
            </a:pPr>
            <a:r>
              <a:rPr lang="en-US" sz="1600" b="1" dirty="0">
                <a:solidFill>
                  <a:srgbClr val="272727"/>
                </a:solidFill>
                <a:latin typeface="Century Gothic" pitchFamily="34" charset="0"/>
                <a:ea typeface="Century Gothic" pitchFamily="34" charset="-122"/>
                <a:cs typeface="Century Gothic" pitchFamily="34" charset="-120"/>
              </a:rPr>
              <a:t>Los partidos no son sólo siglas: son organizaciones que estructuran la competencia, movilizan electores y seleccionan candidaturas.</a:t>
            </a:r>
            <a:endParaRPr lang="en-US" sz="1600" dirty="0"/>
          </a:p>
        </p:txBody>
      </p:sp>
      <p:sp>
        <p:nvSpPr>
          <p:cNvPr id="10" name="Text 7"/>
          <p:cNvSpPr/>
          <p:nvPr/>
        </p:nvSpPr>
        <p:spPr>
          <a:xfrm>
            <a:off x="5897880" y="1828800"/>
            <a:ext cx="4663440" cy="2011680"/>
          </a:xfrm>
          <a:prstGeom prst="rect">
            <a:avLst/>
          </a:prstGeom>
          <a:noFill/>
          <a:ln/>
        </p:spPr>
        <p:txBody>
          <a:bodyPr wrap="square" lIns="635" tIns="635" rIns="635" bIns="635" rtlCol="0" anchor="ctr">
            <a:normAutofit/>
          </a:bodyPr>
          <a:lstStyle/>
          <a:p>
            <a:pPr marL="152400" indent="-152400">
              <a:buSzPct val="100000"/>
              <a:buChar char="•"/>
            </a:pPr>
            <a:r>
              <a:rPr lang="en-US" sz="1500" dirty="0">
                <a:solidFill>
                  <a:srgbClr val="272727"/>
                </a:solidFill>
                <a:latin typeface="Century Gothic" pitchFamily="34" charset="0"/>
                <a:ea typeface="Century Gothic" pitchFamily="34" charset="-122"/>
                <a:cs typeface="Century Gothic" pitchFamily="34" charset="-120"/>
              </a:rPr>
              <a:t>Agregan intereses sociales</a:t>
            </a:r>
            <a:endParaRPr lang="en-US" sz="1500" dirty="0"/>
          </a:p>
          <a:p>
            <a:pPr marL="152400" indent="-152400">
              <a:buSzPct val="100000"/>
              <a:buChar char="•"/>
            </a:pPr>
            <a:r>
              <a:rPr lang="en-US" sz="1500" dirty="0">
                <a:solidFill>
                  <a:srgbClr val="272727"/>
                </a:solidFill>
                <a:latin typeface="Century Gothic" pitchFamily="34" charset="0"/>
                <a:ea typeface="Century Gothic" pitchFamily="34" charset="-122"/>
                <a:cs typeface="Century Gothic" pitchFamily="34" charset="-120"/>
              </a:rPr>
              <a:t>Organizan identidades y representación</a:t>
            </a:r>
            <a:endParaRPr lang="en-US" sz="1500" dirty="0"/>
          </a:p>
          <a:p>
            <a:pPr marL="152400" indent="-152400">
              <a:buSzPct val="100000"/>
              <a:buChar char="•"/>
            </a:pPr>
            <a:r>
              <a:rPr lang="en-US" sz="1500" dirty="0">
                <a:solidFill>
                  <a:srgbClr val="272727"/>
                </a:solidFill>
                <a:latin typeface="Century Gothic" pitchFamily="34" charset="0"/>
                <a:ea typeface="Century Gothic" pitchFamily="34" charset="-122"/>
                <a:cs typeface="Century Gothic" pitchFamily="34" charset="-120"/>
              </a:rPr>
              <a:t>Convierten demandas en oferta electoral</a:t>
            </a:r>
            <a:endParaRPr lang="en-US" sz="1500" dirty="0"/>
          </a:p>
          <a:p>
            <a:pPr marL="152400" indent="-152400">
              <a:buSzPct val="100000"/>
              <a:buChar char="•"/>
            </a:pPr>
            <a:r>
              <a:rPr lang="en-US" sz="1500" dirty="0">
                <a:solidFill>
                  <a:srgbClr val="272727"/>
                </a:solidFill>
                <a:latin typeface="Century Gothic" pitchFamily="34" charset="0"/>
                <a:ea typeface="Century Gothic" pitchFamily="34" charset="-122"/>
                <a:cs typeface="Century Gothic" pitchFamily="34" charset="-120"/>
              </a:rPr>
              <a:t>Compiten por cargos y poder público</a:t>
            </a:r>
            <a:endParaRPr lang="en-US" sz="1500" dirty="0"/>
          </a:p>
        </p:txBody>
      </p:sp>
      <p:sp>
        <p:nvSpPr>
          <p:cNvPr id="11" name="Shape 8"/>
          <p:cNvSpPr/>
          <p:nvPr/>
        </p:nvSpPr>
        <p:spPr>
          <a:xfrm>
            <a:off x="5440680" y="1783080"/>
            <a:ext cx="0" cy="2743200"/>
          </a:xfrm>
          <a:prstGeom prst="line">
            <a:avLst/>
          </a:prstGeom>
          <a:noFill/>
          <a:ln w="15240">
            <a:solidFill>
              <a:srgbClr val="B88700"/>
            </a:solidFill>
            <a:prstDash val="solid"/>
          </a:ln>
        </p:spPr>
        <p:txBody>
          <a:bodyPr/>
          <a:lstStyle/>
          <a:p>
            <a:endParaRPr lang="es-ES_tradnl"/>
          </a:p>
        </p:txBody>
      </p:sp>
      <p:sp>
        <p:nvSpPr>
          <p:cNvPr id="12" name="Text 9"/>
          <p:cNvSpPr/>
          <p:nvPr/>
        </p:nvSpPr>
        <p:spPr>
          <a:xfrm>
            <a:off x="1234440" y="4572000"/>
            <a:ext cx="9509760" cy="777240"/>
          </a:xfrm>
          <a:prstGeom prst="rect">
            <a:avLst/>
          </a:prstGeom>
          <a:noFill/>
          <a:ln/>
        </p:spPr>
        <p:txBody>
          <a:bodyPr wrap="square" lIns="635" tIns="635" rIns="635" bIns="635" rtlCol="0" anchor="ctr">
            <a:normAutofit/>
          </a:bodyPr>
          <a:lstStyle/>
          <a:p>
            <a:pPr marL="0" indent="0" algn="ctr">
              <a:buNone/>
            </a:pPr>
            <a:r>
              <a:rPr lang="en-US" sz="2000" b="1" dirty="0">
                <a:solidFill>
                  <a:srgbClr val="272727"/>
                </a:solidFill>
                <a:latin typeface="Century Gothic" pitchFamily="34" charset="0"/>
                <a:ea typeface="Century Gothic" pitchFamily="34" charset="-122"/>
                <a:cs typeface="Century Gothic" pitchFamily="34" charset="-120"/>
              </a:rPr>
              <a:t>Un partido puede ser fuerte nacionalmente y débil municipalmente; o sostenerse localmente aunque su marca nacional sea menor.</a:t>
            </a:r>
            <a:endParaRPr lang="en-US" sz="2000" dirty="0"/>
          </a:p>
        </p:txBody>
      </p:sp>
      <p:sp>
        <p:nvSpPr>
          <p:cNvPr id="13" name="Text 10"/>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Autor guía: Maurice Duverger, Los partidos políticos.</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Sistema de partidos: la competencia es relacional</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No basta contar partidos; hay que observar cómo compiten</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05</a:t>
            </a:r>
            <a:endParaRPr lang="en-US" sz="750" dirty="0"/>
          </a:p>
        </p:txBody>
      </p:sp>
      <p:sp>
        <p:nvSpPr>
          <p:cNvPr id="8" name="Text 5"/>
          <p:cNvSpPr/>
          <p:nvPr/>
        </p:nvSpPr>
        <p:spPr>
          <a:xfrm>
            <a:off x="1005839" y="1783079"/>
            <a:ext cx="3307385" cy="557773"/>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Sartori (1976/2005)</a:t>
            </a:r>
            <a:endParaRPr lang="en-US" sz="2400" dirty="0"/>
          </a:p>
        </p:txBody>
      </p:sp>
      <p:sp>
        <p:nvSpPr>
          <p:cNvPr id="9" name="Text 6"/>
          <p:cNvSpPr/>
          <p:nvPr/>
        </p:nvSpPr>
        <p:spPr>
          <a:xfrm>
            <a:off x="1024128" y="2304288"/>
            <a:ext cx="4572000" cy="1188720"/>
          </a:xfrm>
          <a:prstGeom prst="rect">
            <a:avLst/>
          </a:prstGeom>
          <a:noFill/>
          <a:ln/>
        </p:spPr>
        <p:txBody>
          <a:bodyPr wrap="square" lIns="254" tIns="254" rIns="254" bIns="254" rtlCol="0" anchor="ctr">
            <a:normAutofit/>
          </a:bodyPr>
          <a:lstStyle/>
          <a:p>
            <a:pPr marL="0" indent="0">
              <a:buNone/>
            </a:pPr>
            <a:r>
              <a:rPr lang="en-US" sz="1600" b="1" dirty="0">
                <a:solidFill>
                  <a:srgbClr val="272727"/>
                </a:solidFill>
                <a:latin typeface="Century Gothic" pitchFamily="34" charset="0"/>
                <a:ea typeface="Century Gothic" pitchFamily="34" charset="-122"/>
                <a:cs typeface="Century Gothic" pitchFamily="34" charset="-120"/>
              </a:rPr>
              <a:t>Un partido sólo adquiere significado en relación con los demás: quién cuenta, quién compite y quién altera la dirección de la contienda.</a:t>
            </a:r>
            <a:endParaRPr lang="en-US" sz="1600" dirty="0"/>
          </a:p>
        </p:txBody>
      </p:sp>
      <p:sp>
        <p:nvSpPr>
          <p:cNvPr id="10" name="Shape 7"/>
          <p:cNvSpPr/>
          <p:nvPr/>
        </p:nvSpPr>
        <p:spPr>
          <a:xfrm>
            <a:off x="6400800" y="2103120"/>
            <a:ext cx="960120" cy="475488"/>
          </a:xfrm>
          <a:prstGeom prst="ellipse">
            <a:avLst/>
          </a:prstGeom>
          <a:solidFill>
            <a:srgbClr val="FFFFFF"/>
          </a:solidFill>
          <a:ln w="15240">
            <a:solidFill>
              <a:srgbClr val="B88700"/>
            </a:solidFill>
            <a:prstDash val="solid"/>
          </a:ln>
        </p:spPr>
        <p:txBody>
          <a:bodyPr/>
          <a:lstStyle/>
          <a:p>
            <a:endParaRPr lang="es-ES_tradnl"/>
          </a:p>
        </p:txBody>
      </p:sp>
      <p:sp>
        <p:nvSpPr>
          <p:cNvPr id="11" name="Text 8"/>
          <p:cNvSpPr/>
          <p:nvPr/>
        </p:nvSpPr>
        <p:spPr>
          <a:xfrm>
            <a:off x="6400800" y="2249424"/>
            <a:ext cx="960120" cy="137160"/>
          </a:xfrm>
          <a:prstGeom prst="rect">
            <a:avLst/>
          </a:prstGeom>
          <a:noFill/>
          <a:ln/>
        </p:spPr>
        <p:txBody>
          <a:bodyPr wrap="square" lIns="0" tIns="0" rIns="0" bIns="0" rtlCol="0" anchor="ctr"/>
          <a:lstStyle/>
          <a:p>
            <a:pPr marL="0" indent="0" algn="ctr">
              <a:buNone/>
            </a:pPr>
            <a:r>
              <a:rPr lang="en-US" sz="850" b="1" dirty="0">
                <a:solidFill>
                  <a:srgbClr val="B88700"/>
                </a:solidFill>
                <a:latin typeface="Century Gothic" pitchFamily="34" charset="0"/>
                <a:ea typeface="Century Gothic" pitchFamily="34" charset="-122"/>
                <a:cs typeface="Century Gothic" pitchFamily="34" charset="-120"/>
              </a:rPr>
              <a:t>PAN</a:t>
            </a:r>
            <a:endParaRPr lang="en-US" sz="850" dirty="0"/>
          </a:p>
        </p:txBody>
      </p:sp>
      <p:sp>
        <p:nvSpPr>
          <p:cNvPr id="12" name="Shape 9"/>
          <p:cNvSpPr/>
          <p:nvPr/>
        </p:nvSpPr>
        <p:spPr>
          <a:xfrm>
            <a:off x="7772400" y="1737360"/>
            <a:ext cx="960120" cy="475488"/>
          </a:xfrm>
          <a:prstGeom prst="ellipse">
            <a:avLst/>
          </a:prstGeom>
          <a:solidFill>
            <a:srgbClr val="FFFFFF"/>
          </a:solidFill>
          <a:ln w="15240">
            <a:solidFill>
              <a:srgbClr val="6F6F6F"/>
            </a:solidFill>
            <a:prstDash val="solid"/>
          </a:ln>
        </p:spPr>
        <p:txBody>
          <a:bodyPr/>
          <a:lstStyle/>
          <a:p>
            <a:endParaRPr lang="es-ES_tradnl"/>
          </a:p>
        </p:txBody>
      </p:sp>
      <p:sp>
        <p:nvSpPr>
          <p:cNvPr id="13" name="Text 10"/>
          <p:cNvSpPr/>
          <p:nvPr/>
        </p:nvSpPr>
        <p:spPr>
          <a:xfrm>
            <a:off x="7772400" y="1883664"/>
            <a:ext cx="960120" cy="137160"/>
          </a:xfrm>
          <a:prstGeom prst="rect">
            <a:avLst/>
          </a:prstGeom>
          <a:noFill/>
          <a:ln/>
        </p:spPr>
        <p:txBody>
          <a:bodyPr wrap="square" lIns="0" tIns="0" rIns="0" bIns="0" rtlCol="0" anchor="ctr"/>
          <a:lstStyle/>
          <a:p>
            <a:pPr marL="0" indent="0" algn="ctr">
              <a:buNone/>
            </a:pPr>
            <a:r>
              <a:rPr lang="en-US" sz="850" b="1" dirty="0">
                <a:solidFill>
                  <a:srgbClr val="6F6F6F"/>
                </a:solidFill>
                <a:latin typeface="Century Gothic" pitchFamily="34" charset="0"/>
                <a:ea typeface="Century Gothic" pitchFamily="34" charset="-122"/>
                <a:cs typeface="Century Gothic" pitchFamily="34" charset="-120"/>
              </a:rPr>
              <a:t>PRI</a:t>
            </a:r>
            <a:endParaRPr lang="en-US" sz="850" dirty="0"/>
          </a:p>
        </p:txBody>
      </p:sp>
      <p:sp>
        <p:nvSpPr>
          <p:cNvPr id="14" name="Shape 11"/>
          <p:cNvSpPr/>
          <p:nvPr/>
        </p:nvSpPr>
        <p:spPr>
          <a:xfrm>
            <a:off x="9326880" y="2194560"/>
            <a:ext cx="960120" cy="475488"/>
          </a:xfrm>
          <a:prstGeom prst="ellipse">
            <a:avLst/>
          </a:prstGeom>
          <a:solidFill>
            <a:srgbClr val="FFFFFF"/>
          </a:solidFill>
          <a:ln w="15240">
            <a:solidFill>
              <a:srgbClr val="C65D00"/>
            </a:solidFill>
            <a:prstDash val="solid"/>
          </a:ln>
        </p:spPr>
        <p:txBody>
          <a:bodyPr/>
          <a:lstStyle/>
          <a:p>
            <a:endParaRPr lang="es-ES_tradnl"/>
          </a:p>
        </p:txBody>
      </p:sp>
      <p:sp>
        <p:nvSpPr>
          <p:cNvPr id="15" name="Text 12"/>
          <p:cNvSpPr/>
          <p:nvPr/>
        </p:nvSpPr>
        <p:spPr>
          <a:xfrm>
            <a:off x="9326880" y="2340864"/>
            <a:ext cx="960120" cy="137160"/>
          </a:xfrm>
          <a:prstGeom prst="rect">
            <a:avLst/>
          </a:prstGeom>
          <a:noFill/>
          <a:ln/>
        </p:spPr>
        <p:txBody>
          <a:bodyPr wrap="square" lIns="0" tIns="0" rIns="0" bIns="0" rtlCol="0" anchor="ctr"/>
          <a:lstStyle/>
          <a:p>
            <a:pPr marL="0" indent="0" algn="ctr">
              <a:buNone/>
            </a:pPr>
            <a:r>
              <a:rPr lang="en-US" sz="850" b="1" dirty="0">
                <a:solidFill>
                  <a:srgbClr val="C65D00"/>
                </a:solidFill>
                <a:latin typeface="Century Gothic" pitchFamily="34" charset="0"/>
                <a:ea typeface="Century Gothic" pitchFamily="34" charset="-122"/>
                <a:cs typeface="Century Gothic" pitchFamily="34" charset="-120"/>
              </a:rPr>
              <a:t>MORENA</a:t>
            </a:r>
            <a:endParaRPr lang="en-US" sz="850" dirty="0"/>
          </a:p>
        </p:txBody>
      </p:sp>
      <p:sp>
        <p:nvSpPr>
          <p:cNvPr id="16" name="Shape 13"/>
          <p:cNvSpPr/>
          <p:nvPr/>
        </p:nvSpPr>
        <p:spPr>
          <a:xfrm>
            <a:off x="6492240" y="3383280"/>
            <a:ext cx="960120" cy="475488"/>
          </a:xfrm>
          <a:prstGeom prst="ellipse">
            <a:avLst/>
          </a:prstGeom>
          <a:solidFill>
            <a:srgbClr val="FFFFFF"/>
          </a:solidFill>
          <a:ln w="15240">
            <a:solidFill>
              <a:srgbClr val="718C1B"/>
            </a:solidFill>
            <a:prstDash val="solid"/>
          </a:ln>
        </p:spPr>
        <p:txBody>
          <a:bodyPr/>
          <a:lstStyle/>
          <a:p>
            <a:endParaRPr lang="es-ES_tradnl"/>
          </a:p>
        </p:txBody>
      </p:sp>
      <p:sp>
        <p:nvSpPr>
          <p:cNvPr id="17" name="Text 14"/>
          <p:cNvSpPr/>
          <p:nvPr/>
        </p:nvSpPr>
        <p:spPr>
          <a:xfrm>
            <a:off x="6492240" y="3529584"/>
            <a:ext cx="960120" cy="137160"/>
          </a:xfrm>
          <a:prstGeom prst="rect">
            <a:avLst/>
          </a:prstGeom>
          <a:noFill/>
          <a:ln/>
        </p:spPr>
        <p:txBody>
          <a:bodyPr wrap="square" lIns="0" tIns="0" rIns="0" bIns="0" rtlCol="0" anchor="ctr"/>
          <a:lstStyle/>
          <a:p>
            <a:pPr marL="0" indent="0" algn="ctr">
              <a:buNone/>
            </a:pPr>
            <a:r>
              <a:rPr lang="en-US" sz="850" b="1" dirty="0">
                <a:solidFill>
                  <a:srgbClr val="718C1B"/>
                </a:solidFill>
                <a:latin typeface="Century Gothic" pitchFamily="34" charset="0"/>
                <a:ea typeface="Century Gothic" pitchFamily="34" charset="-122"/>
                <a:cs typeface="Century Gothic" pitchFamily="34" charset="-120"/>
              </a:rPr>
              <a:t>MC</a:t>
            </a:r>
            <a:endParaRPr lang="en-US" sz="850" dirty="0"/>
          </a:p>
        </p:txBody>
      </p:sp>
      <p:sp>
        <p:nvSpPr>
          <p:cNvPr id="18" name="Shape 15"/>
          <p:cNvSpPr/>
          <p:nvPr/>
        </p:nvSpPr>
        <p:spPr>
          <a:xfrm>
            <a:off x="9326880" y="3383280"/>
            <a:ext cx="960120" cy="475488"/>
          </a:xfrm>
          <a:prstGeom prst="ellipse">
            <a:avLst/>
          </a:prstGeom>
          <a:solidFill>
            <a:srgbClr val="FFFFFF"/>
          </a:solidFill>
          <a:ln w="15240">
            <a:solidFill>
              <a:srgbClr val="9A5B00"/>
            </a:solidFill>
            <a:prstDash val="solid"/>
          </a:ln>
        </p:spPr>
        <p:txBody>
          <a:bodyPr/>
          <a:lstStyle/>
          <a:p>
            <a:endParaRPr lang="es-ES_tradnl"/>
          </a:p>
        </p:txBody>
      </p:sp>
      <p:sp>
        <p:nvSpPr>
          <p:cNvPr id="19" name="Text 16"/>
          <p:cNvSpPr/>
          <p:nvPr/>
        </p:nvSpPr>
        <p:spPr>
          <a:xfrm>
            <a:off x="9326880" y="3529584"/>
            <a:ext cx="960120" cy="137160"/>
          </a:xfrm>
          <a:prstGeom prst="rect">
            <a:avLst/>
          </a:prstGeom>
          <a:noFill/>
          <a:ln/>
        </p:spPr>
        <p:txBody>
          <a:bodyPr wrap="square" lIns="0" tIns="0" rIns="0" bIns="0" rtlCol="0" anchor="ctr"/>
          <a:lstStyle/>
          <a:p>
            <a:pPr marL="0" indent="0" algn="ctr">
              <a:buNone/>
            </a:pPr>
            <a:r>
              <a:rPr lang="en-US" sz="850" b="1" dirty="0">
                <a:solidFill>
                  <a:srgbClr val="9A5B00"/>
                </a:solidFill>
                <a:latin typeface="Century Gothic" pitchFamily="34" charset="0"/>
                <a:ea typeface="Century Gothic" pitchFamily="34" charset="-122"/>
                <a:cs typeface="Century Gothic" pitchFamily="34" charset="-120"/>
              </a:rPr>
              <a:t>PVEM</a:t>
            </a:r>
            <a:endParaRPr lang="en-US" sz="850" dirty="0"/>
          </a:p>
        </p:txBody>
      </p:sp>
      <p:sp>
        <p:nvSpPr>
          <p:cNvPr id="20" name="Shape 17"/>
          <p:cNvSpPr/>
          <p:nvPr/>
        </p:nvSpPr>
        <p:spPr>
          <a:xfrm>
            <a:off x="7955280" y="3749040"/>
            <a:ext cx="960120" cy="475488"/>
          </a:xfrm>
          <a:prstGeom prst="ellipse">
            <a:avLst/>
          </a:prstGeom>
          <a:solidFill>
            <a:srgbClr val="FFFFFF"/>
          </a:solidFill>
          <a:ln w="15240">
            <a:solidFill>
              <a:srgbClr val="BFB28A"/>
            </a:solidFill>
            <a:prstDash val="solid"/>
          </a:ln>
        </p:spPr>
        <p:txBody>
          <a:bodyPr/>
          <a:lstStyle/>
          <a:p>
            <a:endParaRPr lang="es-ES_tradnl"/>
          </a:p>
        </p:txBody>
      </p:sp>
      <p:sp>
        <p:nvSpPr>
          <p:cNvPr id="21" name="Text 18"/>
          <p:cNvSpPr/>
          <p:nvPr/>
        </p:nvSpPr>
        <p:spPr>
          <a:xfrm>
            <a:off x="7955280" y="3895344"/>
            <a:ext cx="960120" cy="137160"/>
          </a:xfrm>
          <a:prstGeom prst="rect">
            <a:avLst/>
          </a:prstGeom>
          <a:noFill/>
          <a:ln/>
        </p:spPr>
        <p:txBody>
          <a:bodyPr wrap="square" lIns="0" tIns="0" rIns="0" bIns="0" rtlCol="0" anchor="ctr"/>
          <a:lstStyle/>
          <a:p>
            <a:pPr marL="0" indent="0" algn="ctr">
              <a:buNone/>
            </a:pPr>
            <a:r>
              <a:rPr lang="en-US" sz="850" b="1" dirty="0">
                <a:solidFill>
                  <a:srgbClr val="BFB28A"/>
                </a:solidFill>
                <a:latin typeface="Century Gothic" pitchFamily="34" charset="0"/>
                <a:ea typeface="Century Gothic" pitchFamily="34" charset="-122"/>
                <a:cs typeface="Century Gothic" pitchFamily="34" charset="-120"/>
              </a:rPr>
              <a:t>PT</a:t>
            </a:r>
            <a:endParaRPr lang="en-US" sz="850" dirty="0"/>
          </a:p>
        </p:txBody>
      </p:sp>
      <p:sp>
        <p:nvSpPr>
          <p:cNvPr id="22" name="Text 19"/>
          <p:cNvSpPr/>
          <p:nvPr/>
        </p:nvSpPr>
        <p:spPr>
          <a:xfrm>
            <a:off x="7150608" y="4251960"/>
            <a:ext cx="2377440" cy="411480"/>
          </a:xfrm>
          <a:prstGeom prst="rect">
            <a:avLst/>
          </a:prstGeom>
          <a:noFill/>
          <a:ln/>
        </p:spPr>
        <p:txBody>
          <a:bodyPr wrap="square" lIns="0" tIns="0" rIns="0" bIns="0" rtlCol="0" anchor="ctr"/>
          <a:lstStyle/>
          <a:p>
            <a:pPr marL="0" indent="0" algn="ctr">
              <a:buNone/>
            </a:pPr>
            <a:r>
              <a:rPr lang="en-US" sz="1300" b="1" dirty="0">
                <a:solidFill>
                  <a:srgbClr val="272727"/>
                </a:solidFill>
                <a:latin typeface="Century Gothic" pitchFamily="34" charset="0"/>
                <a:ea typeface="Century Gothic" pitchFamily="34" charset="-122"/>
                <a:cs typeface="Century Gothic" pitchFamily="34" charset="-120"/>
              </a:rPr>
              <a:t>Arena municipal</a:t>
            </a:r>
            <a:endParaRPr lang="en-US" sz="1300" dirty="0"/>
          </a:p>
          <a:p>
            <a:pPr marL="0" indent="0" algn="ctr">
              <a:buNone/>
            </a:pPr>
            <a:r>
              <a:rPr lang="en-US" sz="1300" b="1" dirty="0">
                <a:solidFill>
                  <a:srgbClr val="272727"/>
                </a:solidFill>
                <a:latin typeface="Century Gothic" pitchFamily="34" charset="0"/>
                <a:ea typeface="Century Gothic" pitchFamily="34" charset="-122"/>
                <a:cs typeface="Century Gothic" pitchFamily="34" charset="-120"/>
              </a:rPr>
              <a:t>≠ promedio estatal</a:t>
            </a:r>
            <a:endParaRPr lang="en-US" sz="1300" dirty="0"/>
          </a:p>
        </p:txBody>
      </p:sp>
      <p:sp>
        <p:nvSpPr>
          <p:cNvPr id="23" name="Text 20"/>
          <p:cNvSpPr/>
          <p:nvPr/>
        </p:nvSpPr>
        <p:spPr>
          <a:xfrm>
            <a:off x="1143000" y="4069080"/>
            <a:ext cx="4572000" cy="1463040"/>
          </a:xfrm>
          <a:prstGeom prst="rect">
            <a:avLst/>
          </a:prstGeom>
          <a:noFill/>
          <a:ln/>
        </p:spPr>
        <p:txBody>
          <a:bodyPr wrap="square" lIns="635" tIns="635" rIns="635" bIns="635" rtlCol="0" anchor="ctr">
            <a:normAutofit/>
          </a:bodyPr>
          <a:lstStyle/>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La fuerza electoral es territorial</a:t>
            </a:r>
            <a:endParaRPr lang="en-US" sz="1350" dirty="0"/>
          </a:p>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La competencia puede ser bipartidista, plural o fragmentada</a:t>
            </a:r>
            <a:endParaRPr lang="en-US" sz="1350" dirty="0"/>
          </a:p>
          <a:p>
            <a:pPr marL="152400" indent="-152400">
              <a:buSzPct val="100000"/>
              <a:buChar char="•"/>
            </a:pPr>
            <a:r>
              <a:rPr lang="en-US" sz="1350" dirty="0">
                <a:solidFill>
                  <a:srgbClr val="272727"/>
                </a:solidFill>
                <a:latin typeface="Century Gothic" pitchFamily="34" charset="0"/>
                <a:ea typeface="Century Gothic" pitchFamily="34" charset="-122"/>
                <a:cs typeface="Century Gothic" pitchFamily="34" charset="-120"/>
              </a:rPr>
              <a:t>El análisis municipal evita ocultar diferencias locales</a:t>
            </a:r>
            <a:endParaRPr lang="en-US" sz="1350" dirty="0"/>
          </a:p>
        </p:txBody>
      </p:sp>
      <p:sp>
        <p:nvSpPr>
          <p:cNvPr id="24" name="Text 21"/>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Autor guía: Giovanni Sartori, Partidos y sistemas de partidos.</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Comportamiento electoral: tres lentes clásicos</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El voto puede responder a grupos, identidad o cálculo</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06</a:t>
            </a:r>
            <a:endParaRPr lang="en-US" sz="750" dirty="0"/>
          </a:p>
        </p:txBody>
      </p:sp>
      <p:sp>
        <p:nvSpPr>
          <p:cNvPr id="8" name="Shape 5"/>
          <p:cNvSpPr/>
          <p:nvPr/>
        </p:nvSpPr>
        <p:spPr>
          <a:xfrm>
            <a:off x="960120" y="1828800"/>
            <a:ext cx="2834640" cy="1920240"/>
          </a:xfrm>
          <a:prstGeom prst="roundRect">
            <a:avLst>
              <a:gd name="adj" fmla="val 3810"/>
            </a:avLst>
          </a:prstGeom>
          <a:solidFill>
            <a:srgbClr val="FFFFFF">
              <a:alpha val="97000"/>
            </a:srgbClr>
          </a:solidFill>
          <a:ln w="12700">
            <a:solidFill>
              <a:srgbClr val="B88700"/>
            </a:solidFill>
            <a:prstDash val="solid"/>
          </a:ln>
        </p:spPr>
        <p:txBody>
          <a:bodyPr/>
          <a:lstStyle/>
          <a:p>
            <a:endParaRPr lang="es-ES_tradnl"/>
          </a:p>
        </p:txBody>
      </p:sp>
      <p:sp>
        <p:nvSpPr>
          <p:cNvPr id="9" name="Text 6"/>
          <p:cNvSpPr/>
          <p:nvPr/>
        </p:nvSpPr>
        <p:spPr>
          <a:xfrm>
            <a:off x="1143000" y="2011680"/>
            <a:ext cx="2468880" cy="274320"/>
          </a:xfrm>
          <a:prstGeom prst="rect">
            <a:avLst/>
          </a:prstGeom>
          <a:noFill/>
          <a:ln/>
        </p:spPr>
        <p:txBody>
          <a:bodyPr wrap="square" lIns="0" tIns="0" rIns="0" bIns="0" rtlCol="0" anchor="ctr"/>
          <a:lstStyle/>
          <a:p>
            <a:pPr marL="0" indent="0" algn="ctr">
              <a:buNone/>
            </a:pPr>
            <a:r>
              <a:rPr lang="en-US" sz="1500" b="1" dirty="0">
                <a:solidFill>
                  <a:srgbClr val="B88700"/>
                </a:solidFill>
                <a:latin typeface="Century Gothic" pitchFamily="34" charset="0"/>
                <a:ea typeface="Century Gothic" pitchFamily="34" charset="-122"/>
                <a:cs typeface="Century Gothic" pitchFamily="34" charset="-120"/>
              </a:rPr>
              <a:t>Sociológico</a:t>
            </a:r>
            <a:endParaRPr lang="en-US" sz="1500" dirty="0"/>
          </a:p>
        </p:txBody>
      </p:sp>
      <p:sp>
        <p:nvSpPr>
          <p:cNvPr id="10" name="Text 7"/>
          <p:cNvSpPr/>
          <p:nvPr/>
        </p:nvSpPr>
        <p:spPr>
          <a:xfrm>
            <a:off x="1143000" y="2395728"/>
            <a:ext cx="2468880" cy="228600"/>
          </a:xfrm>
          <a:prstGeom prst="rect">
            <a:avLst/>
          </a:prstGeom>
          <a:noFill/>
          <a:ln/>
        </p:spPr>
        <p:txBody>
          <a:bodyPr wrap="square" lIns="0" tIns="0" rIns="0" bIns="0" rtlCol="0" anchor="ctr"/>
          <a:lstStyle/>
          <a:p>
            <a:pPr marL="0" indent="0" algn="ctr">
              <a:buNone/>
            </a:pPr>
            <a:r>
              <a:rPr lang="en-US" sz="1000" b="1" dirty="0" err="1">
                <a:solidFill>
                  <a:srgbClr val="6F6F6F"/>
                </a:solidFill>
                <a:latin typeface="Century Gothic" pitchFamily="34" charset="0"/>
                <a:ea typeface="Century Gothic" pitchFamily="34" charset="-122"/>
                <a:cs typeface="Century Gothic" pitchFamily="34" charset="-120"/>
              </a:rPr>
              <a:t>Lazarsfeld</a:t>
            </a:r>
            <a:r>
              <a:rPr lang="en-US" sz="1000" b="1" dirty="0">
                <a:solidFill>
                  <a:srgbClr val="6F6F6F"/>
                </a:solidFill>
                <a:latin typeface="Century Gothic" pitchFamily="34" charset="0"/>
                <a:ea typeface="Century Gothic" pitchFamily="34" charset="-122"/>
                <a:cs typeface="Century Gothic" pitchFamily="34" charset="-120"/>
              </a:rPr>
              <a:t> (1944)</a:t>
            </a:r>
            <a:endParaRPr lang="en-US" sz="1000" dirty="0"/>
          </a:p>
        </p:txBody>
      </p:sp>
      <p:sp>
        <p:nvSpPr>
          <p:cNvPr id="11" name="Text 8"/>
          <p:cNvSpPr/>
          <p:nvPr/>
        </p:nvSpPr>
        <p:spPr>
          <a:xfrm>
            <a:off x="1188720" y="2788920"/>
            <a:ext cx="2377440" cy="713232"/>
          </a:xfrm>
          <a:prstGeom prst="rect">
            <a:avLst/>
          </a:prstGeom>
          <a:noFill/>
          <a:ln/>
        </p:spPr>
        <p:txBody>
          <a:bodyPr wrap="square" lIns="254" tIns="254" rIns="254" bIns="254" rtlCol="0" anchor="ctr">
            <a:normAutofit/>
          </a:bodyPr>
          <a:lstStyle/>
          <a:p>
            <a:pPr marL="0" indent="0" algn="ctr">
              <a:buNone/>
            </a:pPr>
            <a:r>
              <a:rPr lang="en-US" sz="1150" dirty="0">
                <a:solidFill>
                  <a:srgbClr val="272727"/>
                </a:solidFill>
                <a:latin typeface="Century Gothic" pitchFamily="34" charset="0"/>
                <a:ea typeface="Century Gothic" pitchFamily="34" charset="-122"/>
                <a:cs typeface="Century Gothic" pitchFamily="34" charset="-120"/>
              </a:rPr>
              <a:t>El entorno social, las redes y pertenencias influyen en la decisión.</a:t>
            </a:r>
            <a:endParaRPr lang="en-US" sz="1150" dirty="0"/>
          </a:p>
        </p:txBody>
      </p:sp>
      <p:sp>
        <p:nvSpPr>
          <p:cNvPr id="12" name="Shape 9"/>
          <p:cNvSpPr/>
          <p:nvPr/>
        </p:nvSpPr>
        <p:spPr>
          <a:xfrm>
            <a:off x="4343400" y="1828800"/>
            <a:ext cx="2834640" cy="1920240"/>
          </a:xfrm>
          <a:prstGeom prst="roundRect">
            <a:avLst>
              <a:gd name="adj" fmla="val 3810"/>
            </a:avLst>
          </a:prstGeom>
          <a:solidFill>
            <a:srgbClr val="FFFFFF">
              <a:alpha val="97000"/>
            </a:srgbClr>
          </a:solidFill>
          <a:ln w="12700">
            <a:solidFill>
              <a:srgbClr val="B88700"/>
            </a:solidFill>
            <a:prstDash val="solid"/>
          </a:ln>
        </p:spPr>
        <p:txBody>
          <a:bodyPr/>
          <a:lstStyle/>
          <a:p>
            <a:endParaRPr lang="es-ES_tradnl"/>
          </a:p>
        </p:txBody>
      </p:sp>
      <p:sp>
        <p:nvSpPr>
          <p:cNvPr id="13" name="Text 10"/>
          <p:cNvSpPr/>
          <p:nvPr/>
        </p:nvSpPr>
        <p:spPr>
          <a:xfrm>
            <a:off x="4526280" y="2011680"/>
            <a:ext cx="2468880" cy="274320"/>
          </a:xfrm>
          <a:prstGeom prst="rect">
            <a:avLst/>
          </a:prstGeom>
          <a:noFill/>
          <a:ln/>
        </p:spPr>
        <p:txBody>
          <a:bodyPr wrap="square" lIns="0" tIns="0" rIns="0" bIns="0" rtlCol="0" anchor="ctr"/>
          <a:lstStyle/>
          <a:p>
            <a:pPr marL="0" indent="0" algn="ctr">
              <a:buNone/>
            </a:pPr>
            <a:r>
              <a:rPr lang="en-US" sz="1500" b="1" dirty="0">
                <a:solidFill>
                  <a:srgbClr val="B88700"/>
                </a:solidFill>
                <a:latin typeface="Century Gothic" pitchFamily="34" charset="0"/>
                <a:ea typeface="Century Gothic" pitchFamily="34" charset="-122"/>
                <a:cs typeface="Century Gothic" pitchFamily="34" charset="-120"/>
              </a:rPr>
              <a:t>Psicológico</a:t>
            </a:r>
            <a:endParaRPr lang="en-US" sz="1500" dirty="0"/>
          </a:p>
        </p:txBody>
      </p:sp>
      <p:sp>
        <p:nvSpPr>
          <p:cNvPr id="14" name="Text 11"/>
          <p:cNvSpPr/>
          <p:nvPr/>
        </p:nvSpPr>
        <p:spPr>
          <a:xfrm>
            <a:off x="4526280" y="2395728"/>
            <a:ext cx="2468880" cy="228600"/>
          </a:xfrm>
          <a:prstGeom prst="rect">
            <a:avLst/>
          </a:prstGeom>
          <a:noFill/>
          <a:ln/>
        </p:spPr>
        <p:txBody>
          <a:bodyPr wrap="square" lIns="0" tIns="0" rIns="0" bIns="0" rtlCol="0" anchor="ctr"/>
          <a:lstStyle/>
          <a:p>
            <a:pPr marL="0" indent="0" algn="ctr">
              <a:buNone/>
            </a:pPr>
            <a:r>
              <a:rPr lang="en-US" sz="1000" b="1" dirty="0">
                <a:solidFill>
                  <a:srgbClr val="6F6F6F"/>
                </a:solidFill>
                <a:latin typeface="Century Gothic" pitchFamily="34" charset="0"/>
                <a:ea typeface="Century Gothic" pitchFamily="34" charset="-122"/>
                <a:cs typeface="Century Gothic" pitchFamily="34" charset="-120"/>
              </a:rPr>
              <a:t>Campbell et al (1960).</a:t>
            </a:r>
            <a:endParaRPr lang="en-US" sz="1000" dirty="0"/>
          </a:p>
        </p:txBody>
      </p:sp>
      <p:sp>
        <p:nvSpPr>
          <p:cNvPr id="15" name="Text 12"/>
          <p:cNvSpPr/>
          <p:nvPr/>
        </p:nvSpPr>
        <p:spPr>
          <a:xfrm>
            <a:off x="4572000" y="2788920"/>
            <a:ext cx="2377440" cy="713232"/>
          </a:xfrm>
          <a:prstGeom prst="rect">
            <a:avLst/>
          </a:prstGeom>
          <a:noFill/>
          <a:ln/>
        </p:spPr>
        <p:txBody>
          <a:bodyPr wrap="square" lIns="254" tIns="254" rIns="254" bIns="254" rtlCol="0" anchor="ctr">
            <a:normAutofit/>
          </a:bodyPr>
          <a:lstStyle/>
          <a:p>
            <a:pPr marL="0" indent="0" algn="ctr">
              <a:buNone/>
            </a:pPr>
            <a:r>
              <a:rPr lang="en-US" sz="1150" dirty="0">
                <a:solidFill>
                  <a:srgbClr val="272727"/>
                </a:solidFill>
                <a:latin typeface="Century Gothic" pitchFamily="34" charset="0"/>
                <a:ea typeface="Century Gothic" pitchFamily="34" charset="-122"/>
                <a:cs typeface="Century Gothic" pitchFamily="34" charset="-120"/>
              </a:rPr>
              <a:t>La identificación partidista funciona como predisposición estable.</a:t>
            </a:r>
            <a:endParaRPr lang="en-US" sz="1150" dirty="0"/>
          </a:p>
        </p:txBody>
      </p:sp>
      <p:sp>
        <p:nvSpPr>
          <p:cNvPr id="16" name="Shape 13"/>
          <p:cNvSpPr/>
          <p:nvPr/>
        </p:nvSpPr>
        <p:spPr>
          <a:xfrm>
            <a:off x="7726680" y="1828800"/>
            <a:ext cx="2834640" cy="1920240"/>
          </a:xfrm>
          <a:prstGeom prst="roundRect">
            <a:avLst>
              <a:gd name="adj" fmla="val 3810"/>
            </a:avLst>
          </a:prstGeom>
          <a:solidFill>
            <a:srgbClr val="FFFFFF">
              <a:alpha val="97000"/>
            </a:srgbClr>
          </a:solidFill>
          <a:ln w="12700">
            <a:solidFill>
              <a:srgbClr val="B88700"/>
            </a:solidFill>
            <a:prstDash val="solid"/>
          </a:ln>
        </p:spPr>
        <p:txBody>
          <a:bodyPr/>
          <a:lstStyle/>
          <a:p>
            <a:endParaRPr lang="es-ES_tradnl"/>
          </a:p>
        </p:txBody>
      </p:sp>
      <p:sp>
        <p:nvSpPr>
          <p:cNvPr id="17" name="Text 14"/>
          <p:cNvSpPr/>
          <p:nvPr/>
        </p:nvSpPr>
        <p:spPr>
          <a:xfrm>
            <a:off x="7909560" y="2011680"/>
            <a:ext cx="2468880" cy="274320"/>
          </a:xfrm>
          <a:prstGeom prst="rect">
            <a:avLst/>
          </a:prstGeom>
          <a:noFill/>
          <a:ln/>
        </p:spPr>
        <p:txBody>
          <a:bodyPr wrap="square" lIns="0" tIns="0" rIns="0" bIns="0" rtlCol="0" anchor="ctr"/>
          <a:lstStyle/>
          <a:p>
            <a:pPr marL="0" indent="0" algn="ctr">
              <a:buNone/>
            </a:pPr>
            <a:r>
              <a:rPr lang="en-US" sz="1500" b="1" dirty="0">
                <a:solidFill>
                  <a:srgbClr val="B88700"/>
                </a:solidFill>
                <a:latin typeface="Century Gothic" pitchFamily="34" charset="0"/>
                <a:ea typeface="Century Gothic" pitchFamily="34" charset="-122"/>
                <a:cs typeface="Century Gothic" pitchFamily="34" charset="-120"/>
              </a:rPr>
              <a:t>Racional</a:t>
            </a:r>
            <a:endParaRPr lang="en-US" sz="1500" dirty="0"/>
          </a:p>
        </p:txBody>
      </p:sp>
      <p:sp>
        <p:nvSpPr>
          <p:cNvPr id="18" name="Text 15"/>
          <p:cNvSpPr/>
          <p:nvPr/>
        </p:nvSpPr>
        <p:spPr>
          <a:xfrm>
            <a:off x="7909560" y="2395728"/>
            <a:ext cx="2468880" cy="228600"/>
          </a:xfrm>
          <a:prstGeom prst="rect">
            <a:avLst/>
          </a:prstGeom>
          <a:noFill/>
          <a:ln/>
        </p:spPr>
        <p:txBody>
          <a:bodyPr wrap="square" lIns="0" tIns="0" rIns="0" bIns="0" rtlCol="0" anchor="ctr"/>
          <a:lstStyle/>
          <a:p>
            <a:pPr marL="0" indent="0" algn="ctr">
              <a:buNone/>
            </a:pPr>
            <a:r>
              <a:rPr lang="en-US" sz="1000" b="1" dirty="0">
                <a:solidFill>
                  <a:srgbClr val="6F6F6F"/>
                </a:solidFill>
                <a:latin typeface="Century Gothic" pitchFamily="34" charset="0"/>
                <a:ea typeface="Century Gothic" pitchFamily="34" charset="-122"/>
                <a:cs typeface="Century Gothic" pitchFamily="34" charset="-120"/>
              </a:rPr>
              <a:t>Downs (1957)</a:t>
            </a:r>
            <a:endParaRPr lang="en-US" sz="1000" dirty="0"/>
          </a:p>
        </p:txBody>
      </p:sp>
      <p:sp>
        <p:nvSpPr>
          <p:cNvPr id="19" name="Text 16"/>
          <p:cNvSpPr/>
          <p:nvPr/>
        </p:nvSpPr>
        <p:spPr>
          <a:xfrm>
            <a:off x="7955280" y="2788920"/>
            <a:ext cx="2377440" cy="713232"/>
          </a:xfrm>
          <a:prstGeom prst="rect">
            <a:avLst/>
          </a:prstGeom>
          <a:noFill/>
          <a:ln/>
        </p:spPr>
        <p:txBody>
          <a:bodyPr wrap="square" lIns="254" tIns="254" rIns="254" bIns="254" rtlCol="0" anchor="ctr">
            <a:normAutofit/>
          </a:bodyPr>
          <a:lstStyle/>
          <a:p>
            <a:pPr marL="0" indent="0" algn="ctr">
              <a:buNone/>
            </a:pPr>
            <a:r>
              <a:rPr lang="en-US" sz="1150" dirty="0">
                <a:solidFill>
                  <a:srgbClr val="272727"/>
                </a:solidFill>
                <a:latin typeface="Century Gothic" pitchFamily="34" charset="0"/>
                <a:ea typeface="Century Gothic" pitchFamily="34" charset="-122"/>
                <a:cs typeface="Century Gothic" pitchFamily="34" charset="-120"/>
              </a:rPr>
              <a:t>El elector evalúa costos, beneficios, desempeño y viabilidad.</a:t>
            </a:r>
            <a:endParaRPr lang="en-US" sz="1150" dirty="0"/>
          </a:p>
        </p:txBody>
      </p:sp>
      <p:sp>
        <p:nvSpPr>
          <p:cNvPr id="20" name="Shape 17"/>
          <p:cNvSpPr/>
          <p:nvPr/>
        </p:nvSpPr>
        <p:spPr>
          <a:xfrm>
            <a:off x="1371600" y="4343400"/>
            <a:ext cx="8961120" cy="0"/>
          </a:xfrm>
          <a:prstGeom prst="line">
            <a:avLst/>
          </a:prstGeom>
          <a:noFill/>
          <a:ln w="15240">
            <a:solidFill>
              <a:srgbClr val="B88700"/>
            </a:solidFill>
            <a:prstDash val="solid"/>
          </a:ln>
        </p:spPr>
        <p:txBody>
          <a:bodyPr/>
          <a:lstStyle/>
          <a:p>
            <a:endParaRPr lang="es-ES_tradnl"/>
          </a:p>
        </p:txBody>
      </p:sp>
      <p:sp>
        <p:nvSpPr>
          <p:cNvPr id="21" name="Text 18"/>
          <p:cNvSpPr/>
          <p:nvPr/>
        </p:nvSpPr>
        <p:spPr>
          <a:xfrm>
            <a:off x="1188720" y="4709160"/>
            <a:ext cx="9326880" cy="502920"/>
          </a:xfrm>
          <a:prstGeom prst="rect">
            <a:avLst/>
          </a:prstGeom>
          <a:noFill/>
          <a:ln/>
        </p:spPr>
        <p:txBody>
          <a:bodyPr wrap="square" lIns="254" tIns="254" rIns="254" bIns="254" rtlCol="0" anchor="ctr">
            <a:normAutofit fontScale="92500" lnSpcReduction="10000"/>
          </a:bodyPr>
          <a:lstStyle/>
          <a:p>
            <a:pPr marL="0" indent="0" algn="ctr">
              <a:buNone/>
            </a:pPr>
            <a:r>
              <a:rPr lang="en-US" sz="1900" b="1" dirty="0">
                <a:solidFill>
                  <a:srgbClr val="272727"/>
                </a:solidFill>
                <a:latin typeface="Century Gothic" pitchFamily="34" charset="0"/>
                <a:ea typeface="Century Gothic" pitchFamily="34" charset="-122"/>
                <a:cs typeface="Century Gothic" pitchFamily="34" charset="-120"/>
              </a:rPr>
              <a:t>El voto cruzado aparece cuando el elector —o el agregado municipal— no responde igual ante todas las boletas.</a:t>
            </a:r>
            <a:endParaRPr lang="en-US" sz="1900" dirty="0"/>
          </a:p>
        </p:txBody>
      </p:sp>
      <p:sp>
        <p:nvSpPr>
          <p:cNvPr id="22" name="Text 19"/>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Autores guía: Lazarsfeld, Campbell et al. y Downs.</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Indicadores para leer la competencia</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Antes del voto cruzado: medir la estructura electoral</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07</a:t>
            </a:r>
            <a:endParaRPr lang="en-US" sz="750" dirty="0"/>
          </a:p>
        </p:txBody>
      </p:sp>
      <p:sp>
        <p:nvSpPr>
          <p:cNvPr id="8" name="Shape 5"/>
          <p:cNvSpPr/>
          <p:nvPr/>
        </p:nvSpPr>
        <p:spPr>
          <a:xfrm>
            <a:off x="960120" y="1828800"/>
            <a:ext cx="9966960" cy="713232"/>
          </a:xfrm>
          <a:prstGeom prst="roundRect">
            <a:avLst>
              <a:gd name="adj" fmla="val 6410"/>
            </a:avLst>
          </a:prstGeom>
          <a:solidFill>
            <a:srgbClr val="F7F7F7"/>
          </a:solidFill>
          <a:ln w="7620">
            <a:solidFill>
              <a:srgbClr val="DDDDDD"/>
            </a:solidFill>
            <a:prstDash val="solid"/>
          </a:ln>
        </p:spPr>
        <p:txBody>
          <a:bodyPr/>
          <a:lstStyle/>
          <a:p>
            <a:endParaRPr lang="es-ES_tradnl" dirty="0"/>
          </a:p>
        </p:txBody>
      </p:sp>
      <p:sp>
        <p:nvSpPr>
          <p:cNvPr id="9" name="Text 6"/>
          <p:cNvSpPr/>
          <p:nvPr/>
        </p:nvSpPr>
        <p:spPr>
          <a:xfrm>
            <a:off x="1188720" y="1993392"/>
            <a:ext cx="2103120" cy="429768"/>
          </a:xfrm>
          <a:prstGeom prst="rect">
            <a:avLst/>
          </a:prstGeom>
          <a:noFill/>
          <a:ln/>
        </p:spPr>
        <p:txBody>
          <a:bodyPr wrap="square" lIns="0" tIns="0" rIns="0" bIns="0" rtlCol="0" anchor="ctr"/>
          <a:lstStyle/>
          <a:p>
            <a:pPr marL="0" indent="0">
              <a:buNone/>
            </a:pPr>
            <a:r>
              <a:rPr lang="en-US" sz="1300" b="1" dirty="0" err="1">
                <a:solidFill>
                  <a:srgbClr val="B88700"/>
                </a:solidFill>
                <a:latin typeface="Century Gothic" pitchFamily="34" charset="0"/>
                <a:ea typeface="Century Gothic" pitchFamily="34" charset="-122"/>
                <a:cs typeface="Century Gothic" pitchFamily="34" charset="-120"/>
              </a:rPr>
              <a:t>Competitividad</a:t>
            </a:r>
            <a:r>
              <a:rPr lang="en-US" sz="1300" b="1" dirty="0">
                <a:solidFill>
                  <a:srgbClr val="B88700"/>
                </a:solidFill>
                <a:latin typeface="Century Gothic" pitchFamily="34" charset="0"/>
                <a:ea typeface="Century Gothic" pitchFamily="34" charset="-122"/>
                <a:cs typeface="Century Gothic" pitchFamily="34" charset="-120"/>
              </a:rPr>
              <a:t> </a:t>
            </a:r>
          </a:p>
          <a:p>
            <a:pPr marL="0" indent="0">
              <a:buNone/>
            </a:pPr>
            <a:r>
              <a:rPr lang="en-US" sz="1300" b="1" dirty="0">
                <a:solidFill>
                  <a:srgbClr val="B88700"/>
                </a:solidFill>
                <a:latin typeface="Century Gothic" pitchFamily="34" charset="0"/>
                <a:ea typeface="Century Gothic" pitchFamily="34" charset="-122"/>
                <a:cs typeface="Century Gothic" pitchFamily="34" charset="-120"/>
              </a:rPr>
              <a:t> Valdés (1995)</a:t>
            </a:r>
            <a:endParaRPr lang="en-US" sz="1300" dirty="0"/>
          </a:p>
        </p:txBody>
      </p:sp>
      <p:sp>
        <p:nvSpPr>
          <p:cNvPr id="10" name="Text 7"/>
          <p:cNvSpPr/>
          <p:nvPr/>
        </p:nvSpPr>
        <p:spPr>
          <a:xfrm>
            <a:off x="3337560" y="2029968"/>
            <a:ext cx="2423160" cy="201168"/>
          </a:xfrm>
          <a:prstGeom prst="rect">
            <a:avLst/>
          </a:prstGeom>
          <a:noFill/>
          <a:ln/>
        </p:spPr>
        <p:txBody>
          <a:bodyPr wrap="square" lIns="0" tIns="0" rIns="0" bIns="0" rtlCol="0" anchor="ctr"/>
          <a:lstStyle/>
          <a:p>
            <a:pPr marL="0" indent="0">
              <a:buNone/>
            </a:pPr>
            <a:r>
              <a:rPr lang="en-US" sz="1200" b="1" dirty="0">
                <a:solidFill>
                  <a:srgbClr val="272727"/>
                </a:solidFill>
                <a:latin typeface="Century Gothic" pitchFamily="34" charset="0"/>
                <a:ea typeface="Century Gothic" pitchFamily="34" charset="-122"/>
                <a:cs typeface="Century Gothic" pitchFamily="34" charset="-120"/>
              </a:rPr>
              <a:t>Margen = 1.º lugar − 2.º lugar</a:t>
            </a:r>
            <a:endParaRPr lang="en-US" sz="1200" dirty="0"/>
          </a:p>
        </p:txBody>
      </p:sp>
      <p:sp>
        <p:nvSpPr>
          <p:cNvPr id="11" name="Text 8"/>
          <p:cNvSpPr/>
          <p:nvPr/>
        </p:nvSpPr>
        <p:spPr>
          <a:xfrm>
            <a:off x="6080760" y="2029968"/>
            <a:ext cx="4297680" cy="201168"/>
          </a:xfrm>
          <a:prstGeom prst="rect">
            <a:avLst/>
          </a:prstGeom>
          <a:noFill/>
          <a:ln/>
        </p:spPr>
        <p:txBody>
          <a:bodyPr wrap="square" lIns="0" tIns="0" rIns="0" bIns="0" rtlCol="0" anchor="ctr"/>
          <a:lstStyle/>
          <a:p>
            <a:pPr marL="0" indent="0">
              <a:buNone/>
            </a:pPr>
            <a:r>
              <a:rPr lang="en-US" sz="1200" dirty="0">
                <a:solidFill>
                  <a:srgbClr val="6F6F6F"/>
                </a:solidFill>
                <a:latin typeface="Century Gothic" pitchFamily="34" charset="0"/>
                <a:ea typeface="Century Gothic" pitchFamily="34" charset="-122"/>
                <a:cs typeface="Century Gothic" pitchFamily="34" charset="-120"/>
              </a:rPr>
              <a:t>¿Qué tan cerrada fue la elección?</a:t>
            </a:r>
            <a:endParaRPr lang="en-US" sz="1200" dirty="0"/>
          </a:p>
        </p:txBody>
      </p:sp>
      <p:sp>
        <p:nvSpPr>
          <p:cNvPr id="12" name="Shape 9"/>
          <p:cNvSpPr/>
          <p:nvPr/>
        </p:nvSpPr>
        <p:spPr>
          <a:xfrm>
            <a:off x="960120" y="2944368"/>
            <a:ext cx="9966960" cy="713232"/>
          </a:xfrm>
          <a:prstGeom prst="roundRect">
            <a:avLst>
              <a:gd name="adj" fmla="val 6410"/>
            </a:avLst>
          </a:prstGeom>
          <a:solidFill>
            <a:srgbClr val="FFFFFF"/>
          </a:solidFill>
          <a:ln w="7620">
            <a:solidFill>
              <a:srgbClr val="DDDDDD"/>
            </a:solidFill>
            <a:prstDash val="solid"/>
          </a:ln>
        </p:spPr>
        <p:txBody>
          <a:bodyPr/>
          <a:lstStyle/>
          <a:p>
            <a:endParaRPr lang="es-ES_tradnl" dirty="0"/>
          </a:p>
        </p:txBody>
      </p:sp>
      <p:sp>
        <p:nvSpPr>
          <p:cNvPr id="13" name="Text 10"/>
          <p:cNvSpPr/>
          <p:nvPr/>
        </p:nvSpPr>
        <p:spPr>
          <a:xfrm>
            <a:off x="1188720" y="3145536"/>
            <a:ext cx="2103120" cy="429768"/>
          </a:xfrm>
          <a:prstGeom prst="rect">
            <a:avLst/>
          </a:prstGeom>
          <a:noFill/>
          <a:ln/>
        </p:spPr>
        <p:txBody>
          <a:bodyPr wrap="square" lIns="0" tIns="0" rIns="0" bIns="0" rtlCol="0" anchor="ctr"/>
          <a:lstStyle/>
          <a:p>
            <a:pPr marL="0" indent="0">
              <a:buNone/>
            </a:pPr>
            <a:r>
              <a:rPr lang="en-US" sz="1300" b="1" dirty="0">
                <a:solidFill>
                  <a:srgbClr val="B88700"/>
                </a:solidFill>
                <a:latin typeface="Century Gothic" pitchFamily="34" charset="0"/>
                <a:ea typeface="Century Gothic" pitchFamily="34" charset="-122"/>
                <a:cs typeface="Century Gothic" pitchFamily="34" charset="-120"/>
              </a:rPr>
              <a:t>NEP Laakso y Taagepera (1979) </a:t>
            </a:r>
            <a:endParaRPr lang="en-US" sz="1300" dirty="0"/>
          </a:p>
        </p:txBody>
      </p:sp>
      <p:sp>
        <p:nvSpPr>
          <p:cNvPr id="14" name="Text 11"/>
          <p:cNvSpPr/>
          <p:nvPr/>
        </p:nvSpPr>
        <p:spPr>
          <a:xfrm>
            <a:off x="3337560" y="3145536"/>
            <a:ext cx="2423160" cy="201168"/>
          </a:xfrm>
          <a:prstGeom prst="rect">
            <a:avLst/>
          </a:prstGeom>
          <a:noFill/>
          <a:ln/>
        </p:spPr>
        <p:txBody>
          <a:bodyPr wrap="square" lIns="0" tIns="0" rIns="0" bIns="0" rtlCol="0" anchor="ctr"/>
          <a:lstStyle/>
          <a:p>
            <a:pPr marL="0" indent="0">
              <a:buNone/>
            </a:pPr>
            <a:r>
              <a:rPr lang="en-US" sz="1200" b="1" dirty="0">
                <a:solidFill>
                  <a:srgbClr val="272727"/>
                </a:solidFill>
                <a:latin typeface="Century Gothic" pitchFamily="34" charset="0"/>
                <a:ea typeface="Century Gothic" pitchFamily="34" charset="-122"/>
                <a:cs typeface="Century Gothic" pitchFamily="34" charset="-120"/>
              </a:rPr>
              <a:t>1 / Σp²</a:t>
            </a:r>
            <a:endParaRPr lang="en-US" sz="1200" dirty="0"/>
          </a:p>
        </p:txBody>
      </p:sp>
      <p:sp>
        <p:nvSpPr>
          <p:cNvPr id="15" name="Text 12"/>
          <p:cNvSpPr/>
          <p:nvPr/>
        </p:nvSpPr>
        <p:spPr>
          <a:xfrm>
            <a:off x="6080760" y="3145536"/>
            <a:ext cx="4297680" cy="201168"/>
          </a:xfrm>
          <a:prstGeom prst="rect">
            <a:avLst/>
          </a:prstGeom>
          <a:noFill/>
          <a:ln/>
        </p:spPr>
        <p:txBody>
          <a:bodyPr wrap="square" lIns="0" tIns="0" rIns="0" bIns="0" rtlCol="0" anchor="ctr"/>
          <a:lstStyle/>
          <a:p>
            <a:pPr marL="0" indent="0">
              <a:buNone/>
            </a:pPr>
            <a:r>
              <a:rPr lang="en-US" sz="1200" dirty="0">
                <a:solidFill>
                  <a:srgbClr val="6F6F6F"/>
                </a:solidFill>
                <a:latin typeface="Century Gothic" pitchFamily="34" charset="0"/>
                <a:ea typeface="Century Gothic" pitchFamily="34" charset="-122"/>
                <a:cs typeface="Century Gothic" pitchFamily="34" charset="-120"/>
              </a:rPr>
              <a:t>¿Cuántos partidos pesan realmente?</a:t>
            </a:r>
            <a:endParaRPr lang="en-US" sz="1200" dirty="0"/>
          </a:p>
        </p:txBody>
      </p:sp>
      <p:sp>
        <p:nvSpPr>
          <p:cNvPr id="16" name="Shape 13"/>
          <p:cNvSpPr/>
          <p:nvPr/>
        </p:nvSpPr>
        <p:spPr>
          <a:xfrm>
            <a:off x="960120" y="4059936"/>
            <a:ext cx="9966960" cy="713232"/>
          </a:xfrm>
          <a:prstGeom prst="roundRect">
            <a:avLst>
              <a:gd name="adj" fmla="val 6410"/>
            </a:avLst>
          </a:prstGeom>
          <a:solidFill>
            <a:srgbClr val="F7F7F7"/>
          </a:solidFill>
          <a:ln w="7620">
            <a:solidFill>
              <a:srgbClr val="DDDDDD"/>
            </a:solidFill>
            <a:prstDash val="solid"/>
          </a:ln>
        </p:spPr>
        <p:txBody>
          <a:bodyPr/>
          <a:lstStyle/>
          <a:p>
            <a:endParaRPr lang="es-ES_tradnl"/>
          </a:p>
        </p:txBody>
      </p:sp>
      <p:sp>
        <p:nvSpPr>
          <p:cNvPr id="17" name="Text 14"/>
          <p:cNvSpPr/>
          <p:nvPr/>
        </p:nvSpPr>
        <p:spPr>
          <a:xfrm>
            <a:off x="1188720" y="4261104"/>
            <a:ext cx="2148840" cy="356616"/>
          </a:xfrm>
          <a:prstGeom prst="rect">
            <a:avLst/>
          </a:prstGeom>
          <a:noFill/>
          <a:ln/>
        </p:spPr>
        <p:txBody>
          <a:bodyPr wrap="square" lIns="0" tIns="0" rIns="0" bIns="0" rtlCol="0" anchor="ctr"/>
          <a:lstStyle/>
          <a:p>
            <a:pPr marL="0" indent="0">
              <a:buNone/>
            </a:pPr>
            <a:r>
              <a:rPr lang="en-US" sz="1300" b="1" dirty="0">
                <a:solidFill>
                  <a:srgbClr val="B88700"/>
                </a:solidFill>
                <a:latin typeface="Century Gothic" pitchFamily="34" charset="0"/>
                <a:ea typeface="Century Gothic" pitchFamily="34" charset="-122"/>
                <a:cs typeface="Century Gothic" pitchFamily="34" charset="-120"/>
              </a:rPr>
              <a:t>Fragmentación Rae (1967)</a:t>
            </a:r>
            <a:endParaRPr lang="en-US" sz="1300" dirty="0"/>
          </a:p>
        </p:txBody>
      </p:sp>
      <p:sp>
        <p:nvSpPr>
          <p:cNvPr id="18" name="Text 15"/>
          <p:cNvSpPr/>
          <p:nvPr/>
        </p:nvSpPr>
        <p:spPr>
          <a:xfrm>
            <a:off x="3337560" y="4261104"/>
            <a:ext cx="2423160" cy="201168"/>
          </a:xfrm>
          <a:prstGeom prst="rect">
            <a:avLst/>
          </a:prstGeom>
          <a:noFill/>
          <a:ln/>
        </p:spPr>
        <p:txBody>
          <a:bodyPr wrap="square" lIns="0" tIns="0" rIns="0" bIns="0" rtlCol="0" anchor="ctr"/>
          <a:lstStyle/>
          <a:p>
            <a:pPr marL="0" indent="0">
              <a:buNone/>
            </a:pPr>
            <a:r>
              <a:rPr lang="en-US" sz="1200" b="1" dirty="0">
                <a:solidFill>
                  <a:srgbClr val="272727"/>
                </a:solidFill>
                <a:latin typeface="Century Gothic" pitchFamily="34" charset="0"/>
                <a:ea typeface="Century Gothic" pitchFamily="34" charset="-122"/>
                <a:cs typeface="Century Gothic" pitchFamily="34" charset="-120"/>
              </a:rPr>
              <a:t>1 − Σp²</a:t>
            </a:r>
            <a:endParaRPr lang="en-US" sz="1200" dirty="0"/>
          </a:p>
        </p:txBody>
      </p:sp>
      <p:sp>
        <p:nvSpPr>
          <p:cNvPr id="19" name="Text 16"/>
          <p:cNvSpPr/>
          <p:nvPr/>
        </p:nvSpPr>
        <p:spPr>
          <a:xfrm>
            <a:off x="6080760" y="4261104"/>
            <a:ext cx="4297680" cy="201168"/>
          </a:xfrm>
          <a:prstGeom prst="rect">
            <a:avLst/>
          </a:prstGeom>
          <a:noFill/>
          <a:ln/>
        </p:spPr>
        <p:txBody>
          <a:bodyPr wrap="square" lIns="0" tIns="0" rIns="0" bIns="0" rtlCol="0" anchor="ctr"/>
          <a:lstStyle/>
          <a:p>
            <a:pPr marL="0" indent="0">
              <a:buNone/>
            </a:pPr>
            <a:r>
              <a:rPr lang="en-US" sz="1200" dirty="0">
                <a:solidFill>
                  <a:srgbClr val="6F6F6F"/>
                </a:solidFill>
                <a:latin typeface="Century Gothic" pitchFamily="34" charset="0"/>
                <a:ea typeface="Century Gothic" pitchFamily="34" charset="-122"/>
                <a:cs typeface="Century Gothic" pitchFamily="34" charset="-120"/>
              </a:rPr>
              <a:t>¿Qué tan distribuido está el voto?</a:t>
            </a:r>
            <a:endParaRPr lang="en-US" sz="1200" dirty="0"/>
          </a:p>
        </p:txBody>
      </p:sp>
      <p:sp>
        <p:nvSpPr>
          <p:cNvPr id="20" name="Text 17"/>
          <p:cNvSpPr/>
          <p:nvPr/>
        </p:nvSpPr>
        <p:spPr>
          <a:xfrm>
            <a:off x="1097280" y="5257800"/>
            <a:ext cx="9784080" cy="457200"/>
          </a:xfrm>
          <a:prstGeom prst="rect">
            <a:avLst/>
          </a:prstGeom>
          <a:noFill/>
          <a:ln/>
        </p:spPr>
        <p:txBody>
          <a:bodyPr wrap="square" lIns="635" tIns="635" rIns="635" bIns="635" rtlCol="0" anchor="ctr">
            <a:normAutofit fontScale="92500" lnSpcReduction="20000"/>
          </a:bodyPr>
          <a:lstStyle/>
          <a:p>
            <a:pPr marL="0" indent="0" algn="ctr">
              <a:buNone/>
            </a:pPr>
            <a:r>
              <a:rPr lang="en-US" sz="1800" b="1" dirty="0">
                <a:solidFill>
                  <a:srgbClr val="272727"/>
                </a:solidFill>
                <a:latin typeface="Century Gothic" pitchFamily="34" charset="0"/>
                <a:ea typeface="Century Gothic" pitchFamily="34" charset="-122"/>
                <a:cs typeface="Century Gothic" pitchFamily="34" charset="-120"/>
              </a:rPr>
              <a:t>El voto cruzado mide otra dimensión: cómo cambia el apoyo de un mismo partido entre boletas.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11151"/>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Voto cruzado como variable de comportamiento</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De una intuición política a una medición observable</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08</a:t>
            </a:r>
            <a:endParaRPr lang="en-US" sz="750" dirty="0"/>
          </a:p>
        </p:txBody>
      </p:sp>
      <p:sp>
        <p:nvSpPr>
          <p:cNvPr id="8" name="Shape 5"/>
          <p:cNvSpPr/>
          <p:nvPr/>
        </p:nvSpPr>
        <p:spPr>
          <a:xfrm>
            <a:off x="1005840" y="1828800"/>
            <a:ext cx="4297680" cy="1371600"/>
          </a:xfrm>
          <a:prstGeom prst="roundRect">
            <a:avLst>
              <a:gd name="adj" fmla="val 4667"/>
            </a:avLst>
          </a:prstGeom>
          <a:solidFill>
            <a:srgbClr val="FFFFFF">
              <a:alpha val="98000"/>
            </a:srgbClr>
          </a:solidFill>
          <a:ln w="13970">
            <a:solidFill>
              <a:srgbClr val="B88700"/>
            </a:solidFill>
            <a:prstDash val="solid"/>
          </a:ln>
        </p:spPr>
        <p:txBody>
          <a:bodyPr/>
          <a:lstStyle/>
          <a:p>
            <a:endParaRPr lang="es-ES_tradnl"/>
          </a:p>
        </p:txBody>
      </p:sp>
      <p:sp>
        <p:nvSpPr>
          <p:cNvPr id="9" name="Text 6"/>
          <p:cNvSpPr/>
          <p:nvPr/>
        </p:nvSpPr>
        <p:spPr>
          <a:xfrm>
            <a:off x="1234440" y="2057400"/>
            <a:ext cx="3840480" cy="274320"/>
          </a:xfrm>
          <a:prstGeom prst="rect">
            <a:avLst/>
          </a:prstGeom>
          <a:noFill/>
          <a:ln/>
        </p:spPr>
        <p:txBody>
          <a:bodyPr wrap="square" lIns="0" tIns="0" rIns="0" bIns="0" rtlCol="0" anchor="ctr"/>
          <a:lstStyle/>
          <a:p>
            <a:pPr marL="0" indent="0" algn="ctr">
              <a:buNone/>
            </a:pPr>
            <a:r>
              <a:rPr lang="en-US" sz="1500" b="1" dirty="0">
                <a:solidFill>
                  <a:srgbClr val="B88700"/>
                </a:solidFill>
                <a:latin typeface="Century Gothic" pitchFamily="34" charset="0"/>
                <a:ea typeface="Century Gothic" pitchFamily="34" charset="-122"/>
                <a:cs typeface="Century Gothic" pitchFamily="34" charset="-120"/>
              </a:rPr>
              <a:t>Campbell et al. (1960)</a:t>
            </a:r>
            <a:endParaRPr lang="en-US" sz="1500" dirty="0"/>
          </a:p>
        </p:txBody>
      </p:sp>
      <p:sp>
        <p:nvSpPr>
          <p:cNvPr id="10" name="Text 7"/>
          <p:cNvSpPr/>
          <p:nvPr/>
        </p:nvSpPr>
        <p:spPr>
          <a:xfrm>
            <a:off x="1298448" y="2514600"/>
            <a:ext cx="3703320" cy="438912"/>
          </a:xfrm>
          <a:prstGeom prst="rect">
            <a:avLst/>
          </a:prstGeom>
          <a:noFill/>
          <a:ln/>
        </p:spPr>
        <p:txBody>
          <a:bodyPr wrap="square" lIns="254" tIns="254" rIns="254" bIns="254" rtlCol="0" anchor="ctr">
            <a:normAutofit/>
          </a:bodyPr>
          <a:lstStyle/>
          <a:p>
            <a:pPr marL="0" indent="0" algn="ctr">
              <a:buNone/>
            </a:pPr>
            <a:r>
              <a:rPr lang="en-US" sz="1150" dirty="0">
                <a:solidFill>
                  <a:srgbClr val="272727"/>
                </a:solidFill>
                <a:latin typeface="Century Gothic" pitchFamily="34" charset="0"/>
                <a:ea typeface="Century Gothic" pitchFamily="34" charset="-122"/>
                <a:cs typeface="Century Gothic" pitchFamily="34" charset="-120"/>
              </a:rPr>
              <a:t>El elector puede diferenciar su decisión según el cargo, el candidato y la arena electoral.</a:t>
            </a:r>
            <a:endParaRPr lang="en-US" sz="1150" dirty="0"/>
          </a:p>
        </p:txBody>
      </p:sp>
      <p:sp>
        <p:nvSpPr>
          <p:cNvPr id="11" name="Shape 8"/>
          <p:cNvSpPr/>
          <p:nvPr/>
        </p:nvSpPr>
        <p:spPr>
          <a:xfrm>
            <a:off x="6400800" y="1828800"/>
            <a:ext cx="4297680" cy="1371600"/>
          </a:xfrm>
          <a:prstGeom prst="roundRect">
            <a:avLst>
              <a:gd name="adj" fmla="val 4667"/>
            </a:avLst>
          </a:prstGeom>
          <a:solidFill>
            <a:srgbClr val="FFFFFF">
              <a:alpha val="98000"/>
            </a:srgbClr>
          </a:solidFill>
          <a:ln w="13970">
            <a:solidFill>
              <a:srgbClr val="B88700"/>
            </a:solidFill>
            <a:prstDash val="solid"/>
          </a:ln>
        </p:spPr>
        <p:txBody>
          <a:bodyPr/>
          <a:lstStyle/>
          <a:p>
            <a:endParaRPr lang="es-ES_tradnl"/>
          </a:p>
        </p:txBody>
      </p:sp>
      <p:sp>
        <p:nvSpPr>
          <p:cNvPr id="12" name="Text 9"/>
          <p:cNvSpPr/>
          <p:nvPr/>
        </p:nvSpPr>
        <p:spPr>
          <a:xfrm>
            <a:off x="6629400" y="2057400"/>
            <a:ext cx="3840480" cy="274320"/>
          </a:xfrm>
          <a:prstGeom prst="rect">
            <a:avLst/>
          </a:prstGeom>
          <a:noFill/>
          <a:ln/>
        </p:spPr>
        <p:txBody>
          <a:bodyPr wrap="square" lIns="0" tIns="0" rIns="0" bIns="0" rtlCol="0" anchor="ctr"/>
          <a:lstStyle/>
          <a:p>
            <a:pPr marL="0" indent="0" algn="ctr">
              <a:buNone/>
            </a:pPr>
            <a:r>
              <a:rPr lang="en-US" sz="1500" b="1" dirty="0">
                <a:solidFill>
                  <a:srgbClr val="B88700"/>
                </a:solidFill>
                <a:latin typeface="Century Gothic" pitchFamily="34" charset="0"/>
                <a:ea typeface="Century Gothic" pitchFamily="34" charset="-122"/>
                <a:cs typeface="Century Gothic" pitchFamily="34" charset="-120"/>
              </a:rPr>
              <a:t>Idrobo (2021)</a:t>
            </a:r>
            <a:endParaRPr lang="en-US" sz="1500" dirty="0"/>
          </a:p>
        </p:txBody>
      </p:sp>
      <p:sp>
        <p:nvSpPr>
          <p:cNvPr id="13" name="Text 10"/>
          <p:cNvSpPr/>
          <p:nvPr/>
        </p:nvSpPr>
        <p:spPr>
          <a:xfrm>
            <a:off x="6784848" y="2514600"/>
            <a:ext cx="3520440" cy="438912"/>
          </a:xfrm>
          <a:prstGeom prst="rect">
            <a:avLst/>
          </a:prstGeom>
          <a:noFill/>
          <a:ln/>
        </p:spPr>
        <p:txBody>
          <a:bodyPr wrap="square" lIns="254" tIns="254" rIns="254" bIns="254" rtlCol="0" anchor="ctr">
            <a:normAutofit fontScale="92500" lnSpcReduction="20000"/>
          </a:bodyPr>
          <a:lstStyle/>
          <a:p>
            <a:pPr marL="0" indent="0" algn="ctr">
              <a:buNone/>
            </a:pPr>
            <a:r>
              <a:rPr lang="en-US" sz="1150" dirty="0">
                <a:solidFill>
                  <a:srgbClr val="272727"/>
                </a:solidFill>
                <a:latin typeface="Century Gothic" pitchFamily="34" charset="0"/>
                <a:ea typeface="Century Gothic" pitchFamily="34" charset="-122"/>
                <a:cs typeface="Century Gothic" pitchFamily="34" charset="-120"/>
              </a:rPr>
              <a:t>Con datos agregados, las diferencias entre distribuciones de voto son una aproximación replicable.</a:t>
            </a:r>
            <a:endParaRPr lang="en-US" sz="1150" dirty="0"/>
          </a:p>
        </p:txBody>
      </p:sp>
      <p:sp>
        <p:nvSpPr>
          <p:cNvPr id="14" name="Shape 11"/>
          <p:cNvSpPr/>
          <p:nvPr/>
        </p:nvSpPr>
        <p:spPr>
          <a:xfrm>
            <a:off x="5468112" y="2350008"/>
            <a:ext cx="731520" cy="292608"/>
          </a:xfrm>
          <a:prstGeom prst="rightArrow">
            <a:avLst/>
          </a:prstGeom>
          <a:solidFill>
            <a:srgbClr val="B88700">
              <a:alpha val="95000"/>
            </a:srgbClr>
          </a:solidFill>
          <a:ln w="12700">
            <a:solidFill>
              <a:srgbClr val="B88700">
                <a:alpha val="0"/>
              </a:srgbClr>
            </a:solidFill>
            <a:prstDash val="solid"/>
          </a:ln>
        </p:spPr>
        <p:txBody>
          <a:bodyPr/>
          <a:lstStyle/>
          <a:p>
            <a:endParaRPr lang="es-ES_tradnl"/>
          </a:p>
        </p:txBody>
      </p:sp>
      <p:sp>
        <p:nvSpPr>
          <p:cNvPr id="16" name="Text 13"/>
          <p:cNvSpPr/>
          <p:nvPr/>
        </p:nvSpPr>
        <p:spPr>
          <a:xfrm>
            <a:off x="3878427" y="4014216"/>
            <a:ext cx="4434840" cy="274320"/>
          </a:xfrm>
          <a:prstGeom prst="rect">
            <a:avLst/>
          </a:prstGeom>
          <a:noFill/>
          <a:ln/>
        </p:spPr>
        <p:txBody>
          <a:bodyPr wrap="square" lIns="0" tIns="0" rIns="0" bIns="0" rtlCol="0" anchor="ctr"/>
          <a:lstStyle/>
          <a:p>
            <a:pPr marL="0" indent="0" algn="ctr">
              <a:buNone/>
            </a:pPr>
            <a:r>
              <a:rPr lang="en-US" sz="1500" b="1" dirty="0">
                <a:solidFill>
                  <a:srgbClr val="272727"/>
                </a:solidFill>
                <a:latin typeface="Century Gothic" pitchFamily="34" charset="0"/>
                <a:ea typeface="Century Gothic" pitchFamily="34" charset="-122"/>
                <a:cs typeface="Century Gothic" pitchFamily="34" charset="-120"/>
              </a:rPr>
              <a:t>Voto cruzado = variable agregada del comportamiento electoral</a:t>
            </a:r>
            <a:endParaRPr lang="en-US" sz="1500" dirty="0"/>
          </a:p>
        </p:txBody>
      </p:sp>
      <p:sp>
        <p:nvSpPr>
          <p:cNvPr id="17" name="Text 14"/>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El artículo lo mide con resultados oficiales agregados por municipio: no infiere decisiones individuales directas.</a:t>
            </a:r>
            <a:endParaRPr lang="en-US" sz="6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mnt/data/voces_unzip/ppt/media/image3.jp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868680" y="658368"/>
            <a:ext cx="6766560" cy="502920"/>
          </a:xfrm>
          <a:prstGeom prst="rect">
            <a:avLst/>
          </a:prstGeom>
          <a:noFill/>
          <a:ln/>
        </p:spPr>
        <p:txBody>
          <a:bodyPr wrap="square" lIns="0" tIns="0" rIns="0" bIns="0" rtlCol="0" anchor="ctr"/>
          <a:lstStyle/>
          <a:p>
            <a:pPr marL="0" indent="0">
              <a:buNone/>
            </a:pPr>
            <a:r>
              <a:rPr lang="en-US" sz="2400" b="1" dirty="0">
                <a:solidFill>
                  <a:srgbClr val="B88700"/>
                </a:solidFill>
                <a:latin typeface="Century Gothic" pitchFamily="34" charset="0"/>
                <a:ea typeface="Century Gothic" pitchFamily="34" charset="-122"/>
                <a:cs typeface="Century Gothic" pitchFamily="34" charset="-120"/>
              </a:rPr>
              <a:t>Problema y método del artículo</a:t>
            </a:r>
            <a:endParaRPr lang="en-US" sz="2400" dirty="0"/>
          </a:p>
        </p:txBody>
      </p:sp>
      <p:sp>
        <p:nvSpPr>
          <p:cNvPr id="4" name="Text 1"/>
          <p:cNvSpPr/>
          <p:nvPr/>
        </p:nvSpPr>
        <p:spPr>
          <a:xfrm>
            <a:off x="896112" y="1261872"/>
            <a:ext cx="7132320" cy="237744"/>
          </a:xfrm>
          <a:prstGeom prst="rect">
            <a:avLst/>
          </a:prstGeom>
          <a:noFill/>
          <a:ln/>
        </p:spPr>
        <p:txBody>
          <a:bodyPr wrap="square" lIns="0" tIns="0" rIns="0" bIns="0" rtlCol="0" anchor="ctr"/>
          <a:lstStyle/>
          <a:p>
            <a:pPr marL="0" indent="0">
              <a:buNone/>
            </a:pPr>
            <a:r>
              <a:rPr lang="en-US" sz="950" dirty="0">
                <a:solidFill>
                  <a:srgbClr val="6F6F6F"/>
                </a:solidFill>
                <a:latin typeface="Century Gothic" pitchFamily="34" charset="0"/>
                <a:ea typeface="Century Gothic" pitchFamily="34" charset="-122"/>
                <a:cs typeface="Century Gothic" pitchFamily="34" charset="-120"/>
              </a:rPr>
              <a:t>Puebla 2018–2024 como laboratorio de concurrencia electoral</a:t>
            </a:r>
            <a:endParaRPr lang="en-US" sz="950" dirty="0"/>
          </a:p>
        </p:txBody>
      </p:sp>
      <p:sp>
        <p:nvSpPr>
          <p:cNvPr id="5" name="Shape 2"/>
          <p:cNvSpPr/>
          <p:nvPr/>
        </p:nvSpPr>
        <p:spPr>
          <a:xfrm>
            <a:off x="868680" y="1572768"/>
            <a:ext cx="4572000" cy="0"/>
          </a:xfrm>
          <a:prstGeom prst="line">
            <a:avLst/>
          </a:prstGeom>
          <a:noFill/>
          <a:ln w="15240">
            <a:solidFill>
              <a:srgbClr val="B88700"/>
            </a:solidFill>
            <a:prstDash val="solid"/>
          </a:ln>
        </p:spPr>
        <p:txBody>
          <a:bodyPr/>
          <a:lstStyle/>
          <a:p>
            <a:endParaRPr lang="es-ES_tradnl"/>
          </a:p>
        </p:txBody>
      </p:sp>
      <p:sp>
        <p:nvSpPr>
          <p:cNvPr id="6" name="Text 3"/>
          <p:cNvSpPr/>
          <p:nvPr/>
        </p:nvSpPr>
        <p:spPr>
          <a:xfrm>
            <a:off x="868680" y="6355080"/>
            <a:ext cx="6217920" cy="219456"/>
          </a:xfrm>
          <a:prstGeom prst="rect">
            <a:avLst/>
          </a:prstGeom>
          <a:noFill/>
          <a:ln/>
        </p:spPr>
        <p:txBody>
          <a:bodyPr wrap="square" lIns="0" tIns="0" rIns="0" bIns="0" rtlCol="0" anchor="ctr"/>
          <a:lstStyle/>
          <a:p>
            <a:pPr marL="0" indent="0">
              <a:buNone/>
            </a:pPr>
            <a:r>
              <a:rPr lang="en-US" sz="750" dirty="0">
                <a:solidFill>
                  <a:srgbClr val="6F6F6F"/>
                </a:solidFill>
                <a:latin typeface="Century Gothic" pitchFamily="34" charset="0"/>
                <a:ea typeface="Century Gothic" pitchFamily="34" charset="-122"/>
                <a:cs typeface="Century Gothic" pitchFamily="34" charset="-120"/>
              </a:rPr>
              <a:t>Voces por la Democracia Local · Irvin Suárez Atonal</a:t>
            </a:r>
            <a:endParaRPr lang="en-US" sz="750" dirty="0"/>
          </a:p>
        </p:txBody>
      </p:sp>
      <p:sp>
        <p:nvSpPr>
          <p:cNvPr id="7" name="Text 4"/>
          <p:cNvSpPr/>
          <p:nvPr/>
        </p:nvSpPr>
        <p:spPr>
          <a:xfrm>
            <a:off x="11338560" y="6355080"/>
            <a:ext cx="548640" cy="201168"/>
          </a:xfrm>
          <a:prstGeom prst="rect">
            <a:avLst/>
          </a:prstGeom>
          <a:noFill/>
          <a:ln/>
        </p:spPr>
        <p:txBody>
          <a:bodyPr wrap="square" lIns="0" tIns="0" rIns="0" bIns="0" rtlCol="0" anchor="ctr"/>
          <a:lstStyle/>
          <a:p>
            <a:pPr marL="0" indent="0" algn="r">
              <a:buNone/>
            </a:pPr>
            <a:r>
              <a:rPr lang="en-US" sz="750" dirty="0">
                <a:solidFill>
                  <a:srgbClr val="6F6F6F"/>
                </a:solidFill>
                <a:latin typeface="Century Gothic" pitchFamily="34" charset="0"/>
                <a:ea typeface="Century Gothic" pitchFamily="34" charset="-122"/>
                <a:cs typeface="Century Gothic" pitchFamily="34" charset="-120"/>
              </a:rPr>
              <a:t>09</a:t>
            </a:r>
            <a:endParaRPr lang="en-US" sz="750" dirty="0"/>
          </a:p>
        </p:txBody>
      </p:sp>
      <p:sp>
        <p:nvSpPr>
          <p:cNvPr id="8" name="Shape 5"/>
          <p:cNvSpPr/>
          <p:nvPr/>
        </p:nvSpPr>
        <p:spPr>
          <a:xfrm>
            <a:off x="960120" y="1828800"/>
            <a:ext cx="4389120" cy="658368"/>
          </a:xfrm>
          <a:prstGeom prst="roundRect">
            <a:avLst>
              <a:gd name="adj" fmla="val 6944"/>
            </a:avLst>
          </a:prstGeom>
          <a:solidFill>
            <a:srgbClr val="FFFFFF">
              <a:alpha val="97000"/>
            </a:srgbClr>
          </a:solidFill>
          <a:ln w="10160">
            <a:solidFill>
              <a:srgbClr val="B88700"/>
            </a:solidFill>
            <a:prstDash val="solid"/>
          </a:ln>
        </p:spPr>
        <p:txBody>
          <a:bodyPr/>
          <a:lstStyle/>
          <a:p>
            <a:endParaRPr lang="es-ES_tradnl"/>
          </a:p>
        </p:txBody>
      </p:sp>
      <p:sp>
        <p:nvSpPr>
          <p:cNvPr id="9" name="Text 6"/>
          <p:cNvSpPr/>
          <p:nvPr/>
        </p:nvSpPr>
        <p:spPr>
          <a:xfrm>
            <a:off x="1124712" y="1984248"/>
            <a:ext cx="960120" cy="182880"/>
          </a:xfrm>
          <a:prstGeom prst="rect">
            <a:avLst/>
          </a:prstGeom>
          <a:noFill/>
          <a:ln/>
        </p:spPr>
        <p:txBody>
          <a:bodyPr wrap="square" lIns="0" tIns="0" rIns="0" bIns="0" rtlCol="0" anchor="ctr"/>
          <a:lstStyle/>
          <a:p>
            <a:pPr marL="0" indent="0">
              <a:buNone/>
            </a:pPr>
            <a:r>
              <a:rPr lang="en-US" sz="1200" b="1" dirty="0">
                <a:solidFill>
                  <a:srgbClr val="B88700"/>
                </a:solidFill>
                <a:latin typeface="Century Gothic" pitchFamily="34" charset="0"/>
                <a:ea typeface="Century Gothic" pitchFamily="34" charset="-122"/>
                <a:cs typeface="Century Gothic" pitchFamily="34" charset="-120"/>
              </a:rPr>
              <a:t>2018</a:t>
            </a:r>
            <a:endParaRPr lang="en-US" sz="1200" dirty="0"/>
          </a:p>
        </p:txBody>
      </p:sp>
      <p:sp>
        <p:nvSpPr>
          <p:cNvPr id="10" name="Text 7"/>
          <p:cNvSpPr/>
          <p:nvPr/>
        </p:nvSpPr>
        <p:spPr>
          <a:xfrm>
            <a:off x="2103120" y="1984248"/>
            <a:ext cx="2880360" cy="182880"/>
          </a:xfrm>
          <a:prstGeom prst="rect">
            <a:avLst/>
          </a:prstGeom>
          <a:noFill/>
          <a:ln/>
        </p:spPr>
        <p:txBody>
          <a:bodyPr wrap="square" lIns="0" tIns="0" rIns="0" bIns="0" rtlCol="0" anchor="ctr"/>
          <a:lstStyle/>
          <a:p>
            <a:pPr marL="0" indent="0">
              <a:buNone/>
            </a:pPr>
            <a:r>
              <a:rPr lang="en-US" sz="1150" dirty="0">
                <a:solidFill>
                  <a:srgbClr val="272727"/>
                </a:solidFill>
                <a:latin typeface="Century Gothic" pitchFamily="34" charset="0"/>
                <a:ea typeface="Century Gothic" pitchFamily="34" charset="-122"/>
                <a:cs typeface="Century Gothic" pitchFamily="34" charset="-120"/>
              </a:rPr>
              <a:t>N = 217 municipios</a:t>
            </a:r>
            <a:endParaRPr lang="en-US" sz="1150" dirty="0"/>
          </a:p>
        </p:txBody>
      </p:sp>
      <p:sp>
        <p:nvSpPr>
          <p:cNvPr id="11" name="Shape 8"/>
          <p:cNvSpPr/>
          <p:nvPr/>
        </p:nvSpPr>
        <p:spPr>
          <a:xfrm>
            <a:off x="6035040" y="1828800"/>
            <a:ext cx="4389120" cy="658368"/>
          </a:xfrm>
          <a:prstGeom prst="roundRect">
            <a:avLst>
              <a:gd name="adj" fmla="val 6944"/>
            </a:avLst>
          </a:prstGeom>
          <a:solidFill>
            <a:srgbClr val="FFFFFF">
              <a:alpha val="97000"/>
            </a:srgbClr>
          </a:solidFill>
          <a:ln w="10160">
            <a:solidFill>
              <a:srgbClr val="B88700"/>
            </a:solidFill>
            <a:prstDash val="solid"/>
          </a:ln>
        </p:spPr>
        <p:txBody>
          <a:bodyPr/>
          <a:lstStyle/>
          <a:p>
            <a:endParaRPr lang="es-ES_tradnl"/>
          </a:p>
        </p:txBody>
      </p:sp>
      <p:sp>
        <p:nvSpPr>
          <p:cNvPr id="12" name="Text 9"/>
          <p:cNvSpPr/>
          <p:nvPr/>
        </p:nvSpPr>
        <p:spPr>
          <a:xfrm>
            <a:off x="6199632" y="1984248"/>
            <a:ext cx="960120" cy="182880"/>
          </a:xfrm>
          <a:prstGeom prst="rect">
            <a:avLst/>
          </a:prstGeom>
          <a:noFill/>
          <a:ln/>
        </p:spPr>
        <p:txBody>
          <a:bodyPr wrap="square" lIns="0" tIns="0" rIns="0" bIns="0" rtlCol="0" anchor="ctr"/>
          <a:lstStyle/>
          <a:p>
            <a:pPr marL="0" indent="0">
              <a:buNone/>
            </a:pPr>
            <a:r>
              <a:rPr lang="en-US" sz="1200" b="1" dirty="0">
                <a:solidFill>
                  <a:srgbClr val="B88700"/>
                </a:solidFill>
                <a:latin typeface="Century Gothic" pitchFamily="34" charset="0"/>
                <a:ea typeface="Century Gothic" pitchFamily="34" charset="-122"/>
                <a:cs typeface="Century Gothic" pitchFamily="34" charset="-120"/>
              </a:rPr>
              <a:t>2024</a:t>
            </a:r>
            <a:endParaRPr lang="en-US" sz="1200" dirty="0"/>
          </a:p>
        </p:txBody>
      </p:sp>
      <p:sp>
        <p:nvSpPr>
          <p:cNvPr id="13" name="Text 10"/>
          <p:cNvSpPr/>
          <p:nvPr/>
        </p:nvSpPr>
        <p:spPr>
          <a:xfrm>
            <a:off x="7178040" y="1984248"/>
            <a:ext cx="2880360" cy="182880"/>
          </a:xfrm>
          <a:prstGeom prst="rect">
            <a:avLst/>
          </a:prstGeom>
          <a:noFill/>
          <a:ln/>
        </p:spPr>
        <p:txBody>
          <a:bodyPr wrap="square" lIns="0" tIns="0" rIns="0" bIns="0" rtlCol="0" anchor="ctr"/>
          <a:lstStyle/>
          <a:p>
            <a:pPr marL="0" indent="0">
              <a:buNone/>
            </a:pPr>
            <a:r>
              <a:rPr lang="en-US" sz="1150" dirty="0">
                <a:solidFill>
                  <a:srgbClr val="272727"/>
                </a:solidFill>
                <a:latin typeface="Century Gothic" pitchFamily="34" charset="0"/>
                <a:ea typeface="Century Gothic" pitchFamily="34" charset="-122"/>
                <a:cs typeface="Century Gothic" pitchFamily="34" charset="-120"/>
              </a:rPr>
              <a:t>N = 213 municipios</a:t>
            </a:r>
            <a:endParaRPr lang="en-US" sz="1150" dirty="0"/>
          </a:p>
        </p:txBody>
      </p:sp>
      <p:sp>
        <p:nvSpPr>
          <p:cNvPr id="14" name="Shape 11"/>
          <p:cNvSpPr/>
          <p:nvPr/>
        </p:nvSpPr>
        <p:spPr>
          <a:xfrm>
            <a:off x="960120" y="2880360"/>
            <a:ext cx="4389120" cy="658368"/>
          </a:xfrm>
          <a:prstGeom prst="roundRect">
            <a:avLst>
              <a:gd name="adj" fmla="val 6944"/>
            </a:avLst>
          </a:prstGeom>
          <a:solidFill>
            <a:srgbClr val="FFFFFF">
              <a:alpha val="97000"/>
            </a:srgbClr>
          </a:solidFill>
          <a:ln w="10160">
            <a:solidFill>
              <a:srgbClr val="B88700"/>
            </a:solidFill>
            <a:prstDash val="solid"/>
          </a:ln>
        </p:spPr>
        <p:txBody>
          <a:bodyPr/>
          <a:lstStyle/>
          <a:p>
            <a:endParaRPr lang="es-ES_tradnl"/>
          </a:p>
        </p:txBody>
      </p:sp>
      <p:sp>
        <p:nvSpPr>
          <p:cNvPr id="15" name="Text 12"/>
          <p:cNvSpPr/>
          <p:nvPr/>
        </p:nvSpPr>
        <p:spPr>
          <a:xfrm>
            <a:off x="1124712" y="3035808"/>
            <a:ext cx="960120" cy="182880"/>
          </a:xfrm>
          <a:prstGeom prst="rect">
            <a:avLst/>
          </a:prstGeom>
          <a:noFill/>
          <a:ln/>
        </p:spPr>
        <p:txBody>
          <a:bodyPr wrap="square" lIns="0" tIns="0" rIns="0" bIns="0" rtlCol="0" anchor="ctr"/>
          <a:lstStyle/>
          <a:p>
            <a:pPr marL="0" indent="0">
              <a:buNone/>
            </a:pPr>
            <a:r>
              <a:rPr lang="en-US" sz="1200" b="1" dirty="0">
                <a:solidFill>
                  <a:srgbClr val="B88700"/>
                </a:solidFill>
                <a:latin typeface="Century Gothic" pitchFamily="34" charset="0"/>
                <a:ea typeface="Century Gothic" pitchFamily="34" charset="-122"/>
                <a:cs typeface="Century Gothic" pitchFamily="34" charset="-120"/>
              </a:rPr>
              <a:t>Unidad</a:t>
            </a:r>
            <a:endParaRPr lang="en-US" sz="1200" dirty="0"/>
          </a:p>
        </p:txBody>
      </p:sp>
      <p:sp>
        <p:nvSpPr>
          <p:cNvPr id="16" name="Text 13"/>
          <p:cNvSpPr/>
          <p:nvPr/>
        </p:nvSpPr>
        <p:spPr>
          <a:xfrm>
            <a:off x="2103120" y="3035808"/>
            <a:ext cx="2880360" cy="182880"/>
          </a:xfrm>
          <a:prstGeom prst="rect">
            <a:avLst/>
          </a:prstGeom>
          <a:noFill/>
          <a:ln/>
        </p:spPr>
        <p:txBody>
          <a:bodyPr wrap="square" lIns="0" tIns="0" rIns="0" bIns="0" rtlCol="0" anchor="ctr"/>
          <a:lstStyle/>
          <a:p>
            <a:pPr marL="0" indent="0">
              <a:buNone/>
            </a:pPr>
            <a:r>
              <a:rPr lang="en-US" sz="1150" dirty="0">
                <a:solidFill>
                  <a:srgbClr val="272727"/>
                </a:solidFill>
                <a:latin typeface="Century Gothic" pitchFamily="34" charset="0"/>
                <a:ea typeface="Century Gothic" pitchFamily="34" charset="-122"/>
                <a:cs typeface="Century Gothic" pitchFamily="34" charset="-120"/>
              </a:rPr>
              <a:t>partido × municipio</a:t>
            </a:r>
            <a:endParaRPr lang="en-US" sz="1150" dirty="0"/>
          </a:p>
        </p:txBody>
      </p:sp>
      <p:sp>
        <p:nvSpPr>
          <p:cNvPr id="17" name="Shape 14"/>
          <p:cNvSpPr/>
          <p:nvPr/>
        </p:nvSpPr>
        <p:spPr>
          <a:xfrm>
            <a:off x="6035040" y="2880360"/>
            <a:ext cx="4389120" cy="658368"/>
          </a:xfrm>
          <a:prstGeom prst="roundRect">
            <a:avLst>
              <a:gd name="adj" fmla="val 6944"/>
            </a:avLst>
          </a:prstGeom>
          <a:solidFill>
            <a:srgbClr val="FFFFFF">
              <a:alpha val="97000"/>
            </a:srgbClr>
          </a:solidFill>
          <a:ln w="10160">
            <a:solidFill>
              <a:srgbClr val="B88700"/>
            </a:solidFill>
            <a:prstDash val="solid"/>
          </a:ln>
        </p:spPr>
        <p:txBody>
          <a:bodyPr/>
          <a:lstStyle/>
          <a:p>
            <a:endParaRPr lang="es-ES_tradnl"/>
          </a:p>
        </p:txBody>
      </p:sp>
      <p:sp>
        <p:nvSpPr>
          <p:cNvPr id="18" name="Text 15"/>
          <p:cNvSpPr/>
          <p:nvPr/>
        </p:nvSpPr>
        <p:spPr>
          <a:xfrm>
            <a:off x="6199632" y="3035808"/>
            <a:ext cx="960120" cy="182880"/>
          </a:xfrm>
          <a:prstGeom prst="rect">
            <a:avLst/>
          </a:prstGeom>
          <a:noFill/>
          <a:ln/>
        </p:spPr>
        <p:txBody>
          <a:bodyPr wrap="square" lIns="0" tIns="0" rIns="0" bIns="0" rtlCol="0" anchor="ctr"/>
          <a:lstStyle/>
          <a:p>
            <a:pPr marL="0" indent="0">
              <a:buNone/>
            </a:pPr>
            <a:r>
              <a:rPr lang="en-US" sz="1200" b="1" dirty="0">
                <a:solidFill>
                  <a:srgbClr val="B88700"/>
                </a:solidFill>
                <a:latin typeface="Century Gothic" pitchFamily="34" charset="0"/>
                <a:ea typeface="Century Gothic" pitchFamily="34" charset="-122"/>
                <a:cs typeface="Century Gothic" pitchFamily="34" charset="-120"/>
              </a:rPr>
              <a:t>Fuente</a:t>
            </a:r>
            <a:endParaRPr lang="en-US" sz="1200" dirty="0"/>
          </a:p>
        </p:txBody>
      </p:sp>
      <p:sp>
        <p:nvSpPr>
          <p:cNvPr id="19" name="Text 16"/>
          <p:cNvSpPr/>
          <p:nvPr/>
        </p:nvSpPr>
        <p:spPr>
          <a:xfrm>
            <a:off x="7178040" y="3035808"/>
            <a:ext cx="2880360" cy="182880"/>
          </a:xfrm>
          <a:prstGeom prst="rect">
            <a:avLst/>
          </a:prstGeom>
          <a:noFill/>
          <a:ln/>
        </p:spPr>
        <p:txBody>
          <a:bodyPr wrap="square" lIns="0" tIns="0" rIns="0" bIns="0" rtlCol="0" anchor="ctr"/>
          <a:lstStyle/>
          <a:p>
            <a:pPr marL="0" indent="0">
              <a:buNone/>
            </a:pPr>
            <a:r>
              <a:rPr lang="en-US" sz="1150" dirty="0">
                <a:solidFill>
                  <a:srgbClr val="272727"/>
                </a:solidFill>
                <a:latin typeface="Century Gothic" pitchFamily="34" charset="0"/>
                <a:ea typeface="Century Gothic" pitchFamily="34" charset="-122"/>
                <a:cs typeface="Century Gothic" pitchFamily="34" charset="-120"/>
              </a:rPr>
              <a:t>cómputos oficiales INE / IEE Puebla</a:t>
            </a:r>
            <a:endParaRPr lang="en-US" sz="1150" dirty="0"/>
          </a:p>
        </p:txBody>
      </p:sp>
      <p:sp>
        <p:nvSpPr>
          <p:cNvPr id="20" name="Text 17"/>
          <p:cNvSpPr/>
          <p:nvPr/>
        </p:nvSpPr>
        <p:spPr>
          <a:xfrm>
            <a:off x="960120" y="4343400"/>
            <a:ext cx="2103120" cy="256032"/>
          </a:xfrm>
          <a:prstGeom prst="rect">
            <a:avLst/>
          </a:prstGeom>
          <a:noFill/>
          <a:ln/>
        </p:spPr>
        <p:txBody>
          <a:bodyPr wrap="square" lIns="0" tIns="0" rIns="0" bIns="0" rtlCol="0" anchor="ctr"/>
          <a:lstStyle/>
          <a:p>
            <a:pPr marL="0" indent="0">
              <a:buNone/>
            </a:pPr>
            <a:r>
              <a:rPr lang="en-US" sz="1300" b="1" dirty="0">
                <a:solidFill>
                  <a:srgbClr val="B88700"/>
                </a:solidFill>
                <a:latin typeface="Century Gothic" pitchFamily="34" charset="0"/>
                <a:ea typeface="Century Gothic" pitchFamily="34" charset="-122"/>
                <a:cs typeface="Century Gothic" pitchFamily="34" charset="-120"/>
              </a:rPr>
              <a:t>Pregunta empírica</a:t>
            </a:r>
            <a:endParaRPr lang="en-US" sz="1300" dirty="0"/>
          </a:p>
        </p:txBody>
      </p:sp>
      <p:sp>
        <p:nvSpPr>
          <p:cNvPr id="21" name="Text 18"/>
          <p:cNvSpPr/>
          <p:nvPr/>
        </p:nvSpPr>
        <p:spPr>
          <a:xfrm>
            <a:off x="960120" y="4663440"/>
            <a:ext cx="9509760" cy="411480"/>
          </a:xfrm>
          <a:prstGeom prst="rect">
            <a:avLst/>
          </a:prstGeom>
          <a:noFill/>
          <a:ln/>
        </p:spPr>
        <p:txBody>
          <a:bodyPr wrap="square" lIns="254" tIns="254" rIns="254" bIns="254" rtlCol="0" anchor="ctr">
            <a:normAutofit fontScale="92500" lnSpcReduction="20000"/>
          </a:bodyPr>
          <a:lstStyle/>
          <a:p>
            <a:pPr marL="0" indent="0" algn="ctr">
              <a:buNone/>
            </a:pPr>
            <a:r>
              <a:rPr lang="en-US" sz="1700" b="1" dirty="0">
                <a:solidFill>
                  <a:srgbClr val="272727"/>
                </a:solidFill>
                <a:latin typeface="Century Gothic" pitchFamily="34" charset="0"/>
                <a:ea typeface="Century Gothic" pitchFamily="34" charset="-122"/>
                <a:cs typeface="Century Gothic" pitchFamily="34" charset="-120"/>
              </a:rPr>
              <a:t>¿Cómo varía el apoyo de cada partido entre la elección municipal y las elecciones concurrentes de gubernatura y presidencia?</a:t>
            </a:r>
            <a:endParaRPr lang="en-US" sz="1700" dirty="0"/>
          </a:p>
        </p:txBody>
      </p:sp>
      <p:sp>
        <p:nvSpPr>
          <p:cNvPr id="22" name="Text 19"/>
          <p:cNvSpPr/>
          <p:nvPr/>
        </p:nvSpPr>
        <p:spPr>
          <a:xfrm>
            <a:off x="868680" y="5989320"/>
            <a:ext cx="9052560" cy="228600"/>
          </a:xfrm>
          <a:prstGeom prst="rect">
            <a:avLst/>
          </a:prstGeom>
          <a:noFill/>
          <a:ln/>
        </p:spPr>
        <p:txBody>
          <a:bodyPr wrap="square" lIns="0" tIns="0" rIns="0" bIns="0" rtlCol="0" anchor="ctr"/>
          <a:lstStyle/>
          <a:p>
            <a:pPr marL="0" indent="0">
              <a:buNone/>
            </a:pPr>
            <a:r>
              <a:rPr lang="en-US" sz="650" i="1" dirty="0">
                <a:solidFill>
                  <a:srgbClr val="6F6F6F"/>
                </a:solidFill>
                <a:latin typeface="Century Gothic" pitchFamily="34" charset="0"/>
                <a:ea typeface="Century Gothic" pitchFamily="34" charset="-122"/>
                <a:cs typeface="Century Gothic" pitchFamily="34" charset="-120"/>
              </a:rPr>
              <a:t>En 2024 se excluyen cuatro municipios por falta de información: Chignahuapan, Jopala, Olintla y Venustiano Carranza.</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entury Gothic"/>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entury Gothic"/>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933</TotalTime>
  <Words>3555</Words>
  <Application>Microsoft Macintosh PowerPoint</Application>
  <PresentationFormat>Panorámica</PresentationFormat>
  <Paragraphs>253</Paragraphs>
  <Slides>15</Slides>
  <Notes>15</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Century Gothic</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Instituto Electoral del Estado de Puebla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Voto diferenciado en Puebla 2018-2024</dc:title>
  <dc:subject>Voto diferenciado en Puebla 2018-2024</dc:subject>
  <dc:creator>Irvin Suárez Atonal</dc:creator>
  <cp:lastModifiedBy>IRVIN SUAREZ ATONAL</cp:lastModifiedBy>
  <cp:revision>2</cp:revision>
  <dcterms:created xsi:type="dcterms:W3CDTF">2026-06-10T01:47:28Z</dcterms:created>
  <dcterms:modified xsi:type="dcterms:W3CDTF">2026-06-10T19:05:26Z</dcterms:modified>
</cp:coreProperties>
</file>